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9"/>
  </p:notesMasterIdLst>
  <p:handoutMasterIdLst>
    <p:handoutMasterId r:id="rId20"/>
  </p:handoutMasterIdLst>
  <p:sldIdLst>
    <p:sldId id="318" r:id="rId5"/>
    <p:sldId id="319" r:id="rId6"/>
    <p:sldId id="278" r:id="rId7"/>
    <p:sldId id="311" r:id="rId8"/>
    <p:sldId id="326" r:id="rId9"/>
    <p:sldId id="313" r:id="rId10"/>
    <p:sldId id="325" r:id="rId11"/>
    <p:sldId id="324" r:id="rId12"/>
    <p:sldId id="323" r:id="rId13"/>
    <p:sldId id="327" r:id="rId14"/>
    <p:sldId id="320" r:id="rId15"/>
    <p:sldId id="321" r:id="rId16"/>
    <p:sldId id="263"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26106E-9075-AA7B-DAF9-6BF3F34D6975}" name="Christina Metzler" initials="CM" userId="S::cmetzler@carleycorp.com::c1ffe628-3861-4780-8ca1-f0a54b5f1e8f" providerId="AD"/>
  <p188:author id="{93AAE0CA-A165-2C9F-48B6-3BEA515C3F37}" name="Michael Infinger" initials="MI" userId="S::minfinger@carleycorp.com::bac5e6d8-6891-4b2e-a252-ea2add64dea0" providerId="AD"/>
  <p188:author id="{FE3F6BEB-0894-9517-DAD4-C0FE6C95C1A3}" name="Kenneth McGuffee" initials="KM" userId="S::kmcguffee@carleycorp.com::aa961554-3835-426f-aa32-373b4c80e3bf" providerId="AD"/>
  <p188:author id="{ABEFD6ED-49D2-6454-FB34-C80F58E46FE8}" name="DiGangi, Holly [USA]" initials="HD" userId="S::624189@bah.com::2dc1fcc0-a0f4-4b22-b684-8278b3c46c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00F"/>
    <a:srgbClr val="002739"/>
    <a:srgbClr val="022A3A"/>
    <a:srgbClr val="012A39"/>
    <a:srgbClr val="00293A"/>
    <a:srgbClr val="C9992A"/>
    <a:srgbClr val="00283A"/>
    <a:srgbClr val="A6A6A6"/>
    <a:srgbClr val="E6E6E6"/>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E2385-7F21-9943-BEE1-E2E5A04FAE1E}" v="27" dt="2026-03-24T03:21:14.334"/>
    <p1510:client id="{8ED873F0-4410-4415-8F2E-81E238E01184}" v="1" dt="2026-03-24T19:17:36.038"/>
    <p1510:client id="{910EEB33-4879-E557-BEBC-B5D866B117D5}" v="3" dt="2026-03-24T18:24:04.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447" autoAdjust="0"/>
  </p:normalViewPr>
  <p:slideViewPr>
    <p:cSldViewPr snapToGrid="0">
      <p:cViewPr varScale="1">
        <p:scale>
          <a:sx n="108" d="100"/>
          <a:sy n="108" d="100"/>
        </p:scale>
        <p:origin x="132" y="5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67329D-61C0-1AEF-4BB6-236F663949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938E64-F1E7-51FD-4680-6773FE6ABD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F5B768-2737-4547-BAEE-0C4CD571E566}" type="datetimeFigureOut">
              <a:rPr lang="en-US" smtClean="0"/>
              <a:t>4/16/2026</a:t>
            </a:fld>
            <a:endParaRPr lang="en-US" dirty="0"/>
          </a:p>
        </p:txBody>
      </p:sp>
      <p:sp>
        <p:nvSpPr>
          <p:cNvPr id="4" name="Footer Placeholder 3">
            <a:extLst>
              <a:ext uri="{FF2B5EF4-FFF2-40B4-BE49-F238E27FC236}">
                <a16:creationId xmlns:a16="http://schemas.microsoft.com/office/drawing/2014/main" id="{C685A948-C47F-7052-A5B7-BB2FC451B6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D69145-6963-2F48-C911-96622302C2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41403E-4EF0-489C-BD74-0C7F3B424F78}" type="slidenum">
              <a:rPr lang="en-US" smtClean="0"/>
              <a:t>‹#›</a:t>
            </a:fld>
            <a:endParaRPr lang="en-US" dirty="0"/>
          </a:p>
        </p:txBody>
      </p:sp>
    </p:spTree>
    <p:extLst>
      <p:ext uri="{BB962C8B-B14F-4D97-AF65-F5344CB8AC3E}">
        <p14:creationId xmlns:p14="http://schemas.microsoft.com/office/powerpoint/2010/main" val="2186567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3A624-1232-4E92-949B-0F831D1377F6}" type="datetimeFigureOut">
              <a:rPr lang="en-US" smtClean="0"/>
              <a:t>4/16/2026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DECA1-90B2-4901-9C02-4FB4999FDED7}" type="slidenum">
              <a:rPr lang="en-US" smtClean="0"/>
              <a:t>‹#›</a:t>
            </a:fld>
            <a:endParaRPr lang="en-US" dirty="0"/>
          </a:p>
        </p:txBody>
      </p:sp>
    </p:spTree>
    <p:extLst>
      <p:ext uri="{BB962C8B-B14F-4D97-AF65-F5344CB8AC3E}">
        <p14:creationId xmlns:p14="http://schemas.microsoft.com/office/powerpoint/2010/main" val="333532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mn-lt"/>
                <a:ea typeface="Calibri" panose="020F0502020204030204" pitchFamily="34" charset="0"/>
              </a:rPr>
              <a:t>Topic: Goal Setting</a:t>
            </a:r>
          </a:p>
          <a:p>
            <a:pPr marL="0" marR="0">
              <a:spcBef>
                <a:spcPts val="0"/>
              </a:spcBef>
              <a:spcAft>
                <a:spcPts val="0"/>
              </a:spcAft>
            </a:pPr>
            <a:r>
              <a:rPr lang="en-US" sz="1400" dirty="0">
                <a:effectLst/>
                <a:latin typeface="+mn-lt"/>
                <a:ea typeface="Calibri" panose="020F0502020204030204" pitchFamily="34" charset="0"/>
              </a:rPr>
              <a:t>Time: 30 minutes</a:t>
            </a:r>
          </a:p>
          <a:p>
            <a:pPr marL="0" marR="0">
              <a:spcBef>
                <a:spcPts val="0"/>
              </a:spcBef>
              <a:spcAft>
                <a:spcPts val="0"/>
              </a:spcAft>
            </a:pPr>
            <a:r>
              <a:rPr lang="en-US" sz="1400" dirty="0">
                <a:effectLst/>
                <a:latin typeface="+mn-lt"/>
                <a:ea typeface="Calibri" panose="020F0502020204030204" pitchFamily="34" charset="0"/>
              </a:rPr>
              <a:t>Purpose of training evolution: This training equips Sailors with a roadmap for continuous improvement by establishing, implementing, and reviewing goals to reinforce desired behaviors and track progress.</a:t>
            </a:r>
          </a:p>
          <a:p>
            <a:pPr marL="0" marR="0">
              <a:spcBef>
                <a:spcPts val="0"/>
              </a:spcBef>
              <a:spcAft>
                <a:spcPts val="0"/>
              </a:spcAft>
            </a:pPr>
            <a:r>
              <a:rPr lang="en-US" sz="1400" dirty="0">
                <a:effectLst/>
                <a:latin typeface="+mn-lt"/>
                <a:ea typeface="Calibri" panose="020F0502020204030204" pitchFamily="34" charset="0"/>
              </a:rPr>
              <a:t>Expected outcome of training evolution: Sailors will set, implement, and track goals to drive continuous improvement and reinforce desired behaviors.</a:t>
            </a:r>
          </a:p>
          <a:p>
            <a:pPr marL="0" marR="0">
              <a:spcBef>
                <a:spcPts val="0"/>
              </a:spcBef>
              <a:spcAft>
                <a:spcPts val="0"/>
              </a:spcAft>
            </a:pPr>
            <a:r>
              <a:rPr lang="en-US" sz="1400" dirty="0">
                <a:effectLst/>
                <a:latin typeface="+mn-lt"/>
                <a:ea typeface="Calibri" panose="020F0502020204030204" pitchFamily="34" charset="0"/>
              </a:rPr>
              <a:t>Safety: Inform Sailors of safety hazards in the training environment. For some topics, Sailors should be informed if there is a designated person to talk to if the Sailor feels compelled to leave the training.</a:t>
            </a:r>
          </a:p>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b="0" i="1" dirty="0">
                <a:latin typeface="+mn-lt"/>
              </a:rPr>
              <a:t>Greet Sailors.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Introduce yourself and give any background on yourself that might be of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Establish credibility.</a:t>
            </a:r>
            <a:endParaRPr lang="en-US" sz="1400" dirty="0">
              <a:effectLst/>
              <a:latin typeface="+mn-lt"/>
              <a:ea typeface="Calibri" panose="020F0502020204030204" pitchFamily="34" charset="0"/>
            </a:endParaRPr>
          </a:p>
          <a:p>
            <a:pPr marL="0" marR="0">
              <a:spcBef>
                <a:spcPts val="0"/>
              </a:spcBef>
              <a:spcAft>
                <a:spcPts val="0"/>
              </a:spcAft>
            </a:pPr>
            <a:r>
              <a:rPr lang="en-US" sz="1400" b="1" dirty="0">
                <a:effectLst/>
                <a:latin typeface="+mn-lt"/>
                <a:ea typeface="Calibri" panose="020F0502020204030204" pitchFamily="34" charset="0"/>
              </a:rPr>
              <a:t>Facilitator Instructions:</a:t>
            </a:r>
            <a:endParaRPr lang="en-US" sz="140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slide deck acts as a guide to present a facilitated discussion that may include activities. </a:t>
            </a:r>
          </a:p>
          <a:p>
            <a:pPr marL="285750" marR="0" lvl="0" indent="-137160" defTabSz="457200">
              <a:lnSpc>
                <a:spcPct val="105000"/>
              </a:lnSpc>
              <a:spcBef>
                <a:spcPts val="0"/>
              </a:spcBef>
              <a:spcAft>
                <a:spcPts val="0"/>
              </a:spcAft>
              <a:buFont typeface="Courier New" panose="02070309020205020404" pitchFamily="49" charset="0"/>
              <a:buChar char="o"/>
              <a:tabLst>
                <a:tab pos="182880" algn="l"/>
              </a:tabLst>
            </a:pPr>
            <a:r>
              <a:rPr lang="en-US" sz="1400" i="0" dirty="0">
                <a:effectLst/>
                <a:latin typeface="+mn-lt"/>
                <a:ea typeface="Times New Roman" panose="02020603050405020304" pitchFamily="18" charset="0"/>
              </a:rPr>
              <a:t>Best practice: Use the slide to develop interest in the subject matter. </a:t>
            </a:r>
            <a:r>
              <a:rPr lang="en-US" sz="1400" b="1" i="0" dirty="0">
                <a:effectLst/>
                <a:latin typeface="+mn-lt"/>
                <a:ea typeface="Times New Roman" panose="02020603050405020304" pitchFamily="18" charset="0"/>
              </a:rPr>
              <a:t>Do not </a:t>
            </a:r>
            <a:r>
              <a:rPr lang="en-US" sz="1400" i="0" dirty="0">
                <a:effectLst/>
                <a:latin typeface="+mn-lt"/>
                <a:ea typeface="Times New Roman" panose="02020603050405020304" pitchFamily="18" charset="0"/>
              </a:rPr>
              <a:t>read the slides word for word. The Sailors should be able read the text and understand the messaging presented in the graphics.</a:t>
            </a:r>
            <a:endParaRPr lang="en-US" sz="1400" i="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Facilitator notes are available for each slide to help the Facilitator deliver the topic.</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Use the Slide Show view to ensure the Facilitator notes are viewable.</a:t>
            </a:r>
            <a:endParaRPr lang="en-US" sz="1400" i="0" kern="1200" dirty="0">
              <a:effectLst/>
              <a:latin typeface="+mn-lt"/>
              <a:ea typeface="Calibri" panose="020F0502020204030204" pitchFamily="34" charset="0"/>
              <a:cs typeface="+mn-cs"/>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Facilitator notes are divided into general instructions for Facilitator Actions (mechanics of facilitation) and the Facilitator Content (</a:t>
            </a:r>
            <a:r>
              <a:rPr lang="en-US" sz="1400" b="0" i="1" kern="1200" dirty="0">
                <a:latin typeface="+mn-lt"/>
                <a:ea typeface="+mn-ea"/>
                <a:cs typeface="+mn-cs"/>
              </a:rPr>
              <a:t>Inform</a:t>
            </a:r>
            <a:r>
              <a:rPr lang="en-US" sz="1400" b="0" i="0" kern="1200" dirty="0">
                <a:latin typeface="+mn-lt"/>
                <a:ea typeface="+mn-ea"/>
                <a:cs typeface="+mn-cs"/>
              </a:rPr>
              <a:t>, </a:t>
            </a:r>
            <a:r>
              <a:rPr lang="en-US" sz="1400" b="0" i="1" kern="1200" dirty="0">
                <a:latin typeface="+mn-lt"/>
                <a:ea typeface="+mn-ea"/>
                <a:cs typeface="+mn-cs"/>
              </a:rPr>
              <a:t>Discuss</a:t>
            </a:r>
            <a:r>
              <a:rPr lang="en-US" sz="1400" b="0" i="0" kern="1200" dirty="0">
                <a:latin typeface="+mn-lt"/>
                <a:ea typeface="+mn-ea"/>
                <a:cs typeface="+mn-cs"/>
              </a:rPr>
              <a:t>, </a:t>
            </a:r>
            <a:r>
              <a:rPr lang="en-US" sz="1400" b="0" i="1" kern="1200" dirty="0">
                <a:latin typeface="+mn-lt"/>
                <a:ea typeface="+mn-ea"/>
                <a:cs typeface="+mn-cs"/>
              </a:rPr>
              <a:t>Perform</a:t>
            </a:r>
            <a:r>
              <a:rPr lang="en-US" sz="1400" b="0" i="0" kern="1200" dirty="0">
                <a:latin typeface="+mn-lt"/>
                <a:ea typeface="+mn-ea"/>
                <a:cs typeface="+mn-cs"/>
              </a:rPr>
              <a:t>, and </a:t>
            </a:r>
            <a:r>
              <a:rPr lang="en-US" sz="1400" b="0" i="1" kern="1200" dirty="0">
                <a:latin typeface="+mn-lt"/>
                <a:ea typeface="+mn-ea"/>
                <a:cs typeface="+mn-cs"/>
              </a:rPr>
              <a:t>Reference</a:t>
            </a:r>
            <a:r>
              <a:rPr lang="en-US" sz="1400" b="0" i="0" kern="1200" dirty="0">
                <a:latin typeface="+mn-lt"/>
                <a:ea typeface="+mn-ea"/>
                <a:cs typeface="+mn-cs"/>
              </a:rPr>
              <a:t>).</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Inform</a:t>
            </a:r>
            <a:r>
              <a:rPr lang="en-US" sz="1400" i="0" kern="1200" dirty="0">
                <a:effectLst/>
                <a:latin typeface="+mn-lt"/>
                <a:ea typeface="Times New Roman" panose="02020603050405020304" pitchFamily="18" charset="0"/>
                <a:cs typeface="+mn-cs"/>
              </a:rPr>
              <a:t>: Present facts, concepts, and procedures. Depending on the subject matter, these may be written as suggested talking points or scripted material (denoted by quotation marks).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Discuss</a:t>
            </a:r>
            <a:r>
              <a:rPr lang="en-US" sz="1400" i="0" kern="1200" dirty="0">
                <a:effectLst/>
                <a:latin typeface="+mn-lt"/>
                <a:ea typeface="Times New Roman" panose="02020603050405020304" pitchFamily="18" charset="0"/>
                <a:cs typeface="+mn-cs"/>
              </a:rPr>
              <a:t>: Conduct large-group question and answer sessions or large-group, Facilitator-led activities. Depending on the subject matter, these may be written as questions with expected answers or scripted activities.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Perform</a:t>
            </a:r>
            <a:r>
              <a:rPr lang="en-US" sz="1400" i="0" kern="1200" dirty="0">
                <a:effectLst/>
                <a:latin typeface="+mn-lt"/>
                <a:ea typeface="Times New Roman" panose="02020603050405020304" pitchFamily="18" charset="0"/>
                <a:cs typeface="+mn-cs"/>
              </a:rPr>
              <a:t>: Facilitate small-group, scenario-based or procedural activities. Depending on the subject matter, these may be written with specific actions the Sailors will take or general ways for the Facilitator to monitor the activities. The Facilitator will be provided with expected outcomes to ensure Sailors leave training with correct information.</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Calibri" panose="020F0502020204030204" pitchFamily="34" charset="0"/>
                <a:cs typeface="+mn-cs"/>
              </a:rPr>
              <a:t>Best practice for </a:t>
            </a:r>
            <a:r>
              <a:rPr lang="en-US" sz="1400" i="1" kern="1200" dirty="0">
                <a:effectLst/>
                <a:latin typeface="+mn-lt"/>
                <a:ea typeface="Calibri" panose="020F0502020204030204" pitchFamily="34" charset="0"/>
                <a:cs typeface="+mn-cs"/>
              </a:rPr>
              <a:t>Reference</a:t>
            </a:r>
            <a:r>
              <a:rPr lang="en-US" sz="1400" i="0" kern="1200" dirty="0">
                <a:effectLst/>
                <a:latin typeface="+mn-lt"/>
                <a:ea typeface="Calibri" panose="020F0502020204030204" pitchFamily="34" charset="0"/>
                <a:cs typeface="+mn-cs"/>
              </a:rPr>
              <a:t>: This is for Facilitator use only.</a:t>
            </a:r>
          </a:p>
        </p:txBody>
      </p:sp>
      <p:sp>
        <p:nvSpPr>
          <p:cNvPr id="4" name="Slide Number Placeholder 3"/>
          <p:cNvSpPr>
            <a:spLocks noGrp="1"/>
          </p:cNvSpPr>
          <p:nvPr>
            <p:ph type="sldNum" sz="quarter" idx="5"/>
          </p:nvPr>
        </p:nvSpPr>
        <p:spPr/>
        <p:txBody>
          <a:bodyPr/>
          <a:lstStyle/>
          <a:p>
            <a:fld id="{A43DECA1-90B2-4901-9C02-4FB4999FDED7}" type="slidenum">
              <a:rPr lang="en-US" smtClean="0"/>
              <a:t>1</a:t>
            </a:fld>
            <a:endParaRPr lang="en-US"/>
          </a:p>
        </p:txBody>
      </p:sp>
    </p:spTree>
    <p:extLst>
      <p:ext uri="{BB962C8B-B14F-4D97-AF65-F5344CB8AC3E}">
        <p14:creationId xmlns:p14="http://schemas.microsoft.com/office/powerpoint/2010/main" val="173009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02045-BF60-C2C6-1A57-0AB6E9211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9C534-0FC5-78FF-B382-A6336DD23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30211E-F919-5B37-325F-23C141123F07}"/>
              </a:ext>
            </a:extLst>
          </p:cNvPr>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indent="-171450">
              <a:buFont typeface="Arial" panose="020B0604020202020204" pitchFamily="34" charset="0"/>
              <a:buChar char="•"/>
            </a:pPr>
            <a:r>
              <a:rPr lang="en-US" sz="1400" b="0" i="0" dirty="0">
                <a:latin typeface="+mn-lt"/>
              </a:rPr>
              <a:t>The Warrior Mindset is a cycle of excellence that requires continuous improvement and alignment of our actions with our values.</a:t>
            </a:r>
            <a:endParaRPr lang="en-US" sz="1400" b="0" i="1" dirty="0">
              <a:latin typeface="+mn-lt"/>
            </a:endParaRPr>
          </a:p>
          <a:p>
            <a:pPr marL="0" indent="0">
              <a:buFont typeface="Arial" panose="020B0604020202020204" pitchFamily="34" charset="0"/>
              <a:buNone/>
            </a:pPr>
            <a:r>
              <a:rPr lang="en-US" sz="1400" b="0" i="1" dirty="0">
                <a:latin typeface="+mn-lt"/>
              </a:rPr>
              <a:t>Discuss:</a:t>
            </a:r>
          </a:p>
          <a:p>
            <a:pPr marL="171450" indent="-171450">
              <a:buFont typeface="Arial" panose="020B0604020202020204" pitchFamily="34" charset="0"/>
              <a:buChar char="•"/>
            </a:pPr>
            <a:r>
              <a:rPr lang="en-US" sz="1400" b="0" i="0" dirty="0">
                <a:latin typeface="+mn-lt"/>
              </a:rPr>
              <a:t>Lead a 3-minute discussion: What are some examples of how our SMART goals tie back into the Warrior Mindset?</a:t>
            </a:r>
          </a:p>
        </p:txBody>
      </p:sp>
      <p:sp>
        <p:nvSpPr>
          <p:cNvPr id="4" name="Slide Number Placeholder 3">
            <a:extLst>
              <a:ext uri="{FF2B5EF4-FFF2-40B4-BE49-F238E27FC236}">
                <a16:creationId xmlns:a16="http://schemas.microsoft.com/office/drawing/2014/main" id="{5C70BF76-A8C6-4541-D080-6AFD05088235}"/>
              </a:ext>
            </a:extLst>
          </p:cNvPr>
          <p:cNvSpPr>
            <a:spLocks noGrp="1"/>
          </p:cNvSpPr>
          <p:nvPr>
            <p:ph type="sldNum" sz="quarter" idx="5"/>
          </p:nvPr>
        </p:nvSpPr>
        <p:spPr/>
        <p:txBody>
          <a:bodyPr/>
          <a:lstStyle/>
          <a:p>
            <a:fld id="{A43DECA1-90B2-4901-9C02-4FB4999FDED7}" type="slidenum">
              <a:rPr lang="en-US" smtClean="0"/>
              <a:t>10</a:t>
            </a:fld>
            <a:endParaRPr lang="en-US" dirty="0"/>
          </a:p>
        </p:txBody>
      </p:sp>
    </p:spTree>
    <p:extLst>
      <p:ext uri="{BB962C8B-B14F-4D97-AF65-F5344CB8AC3E}">
        <p14:creationId xmlns:p14="http://schemas.microsoft.com/office/powerpoint/2010/main" val="169993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nSpc>
                <a:spcPct val="100000"/>
              </a:lnSpc>
              <a:spcBef>
                <a:spcPts val="0"/>
              </a:spcBef>
              <a:spcAft>
                <a:spcPts val="0"/>
              </a:spcAft>
            </a:pPr>
            <a:r>
              <a:rPr lang="en-US" sz="1400" b="1" kern="100">
                <a:effectLst/>
                <a:latin typeface="+mn-lt"/>
                <a:ea typeface="Calibri" panose="020F0502020204030204" pitchFamily="34" charset="0"/>
                <a:cs typeface="Times New Roman" panose="02020603050405020304" pitchFamily="18" charset="0"/>
              </a:rPr>
              <a:t>Facilitator Actions:</a:t>
            </a:r>
          </a:p>
          <a:p>
            <a:pPr marL="173736" indent="-173736">
              <a:lnSpc>
                <a:spcPct val="100000"/>
              </a:lnSpc>
              <a:spcBef>
                <a:spcPts val="0"/>
              </a:spcBef>
              <a:spcAft>
                <a:spcPts val="0"/>
              </a:spcAft>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Display slide.</a:t>
            </a:r>
          </a:p>
          <a:p>
            <a:pPr marL="173736" indent="-173736">
              <a:lnSpc>
                <a:spcPct val="100000"/>
              </a:lnSpc>
              <a:spcBef>
                <a:spcPts val="0"/>
              </a:spcBef>
              <a:spcAft>
                <a:spcPts val="0"/>
              </a:spcAft>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Review topics discussed and ask if there are any questions.</a:t>
            </a:r>
          </a:p>
          <a:p>
            <a:pPr marL="173736" indent="-173736">
              <a:lnSpc>
                <a:spcPct val="100000"/>
              </a:lnSpc>
              <a:spcBef>
                <a:spcPts val="0"/>
              </a:spcBef>
              <a:spcAft>
                <a:spcPts val="0"/>
              </a:spcAft>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Check Sailor </a:t>
            </a:r>
            <a:r>
              <a:rPr lang="en-US" sz="1400" b="0" i="1" u="none" strike="noStrike" baseline="0">
                <a:latin typeface="+mn-lt"/>
              </a:rPr>
              <a:t>comprehension by providing review questions and/or problems.</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a:effectLst/>
                <a:latin typeface="+mn-lt"/>
                <a:ea typeface="Calibri" panose="020F0502020204030204" pitchFamily="34" charset="0"/>
                <a:cs typeface="Times New Roman" panose="02020603050405020304" pitchFamily="18" charset="0"/>
              </a:rPr>
              <a:t>Discuss how the call to action supports and encourages Sailors’ post training.</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a:effectLst/>
                <a:latin typeface="+mn-lt"/>
                <a:ea typeface="Calibri" panose="020F0502020204030204" pitchFamily="34" charset="0"/>
                <a:cs typeface="Times New Roman" panose="02020603050405020304" pitchFamily="18" charset="0"/>
              </a:rPr>
              <a:t>Relate call to action to Warrior Toughness. </a:t>
            </a:r>
            <a:endParaRPr lang="en-US" sz="1400" i="1">
              <a:effectLst/>
              <a:latin typeface="+mn-lt"/>
              <a:ea typeface="Calibri" panose="020F0502020204030204" pitchFamily="34" charset="0"/>
              <a:cs typeface="Times New Roman" panose="02020603050405020304" pitchFamily="18" charset="0"/>
            </a:endParaRPr>
          </a:p>
          <a:p>
            <a:r>
              <a:rPr lang="en-US" sz="1400" b="1">
                <a:latin typeface="+mn-lt"/>
              </a:rPr>
              <a:t>Facilitator Content: </a:t>
            </a:r>
            <a:r>
              <a:rPr lang="en-US" sz="1400" b="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11</a:t>
            </a:fld>
            <a:endParaRPr lang="en-US"/>
          </a:p>
        </p:txBody>
      </p:sp>
    </p:spTree>
    <p:extLst>
      <p:ext uri="{BB962C8B-B14F-4D97-AF65-F5344CB8AC3E}">
        <p14:creationId xmlns:p14="http://schemas.microsoft.com/office/powerpoint/2010/main" val="340612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ea typeface="Calibri" panose="020F0502020204030204" pitchFamily="34" charset="0"/>
                <a:cs typeface="Calibri" panose="020F0502020204030204" pitchFamily="34"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cs typeface="Calibri" panose="020F0502020204030204" pitchFamily="34" charset="0"/>
              </a:rPr>
              <a:t>Display slide.</a:t>
            </a:r>
          </a:p>
          <a:p>
            <a:r>
              <a:rPr lang="en-US" sz="1400" b="1">
                <a:cs typeface="Calibri" panose="020F0502020204030204" pitchFamily="34" charset="0"/>
              </a:rPr>
              <a:t>Facilitator Content: </a:t>
            </a:r>
          </a:p>
          <a:p>
            <a:pPr marL="0" indent="0">
              <a:buFont typeface="Arial" panose="020B0604020202020204" pitchFamily="34" charset="0"/>
              <a:buNone/>
            </a:pPr>
            <a:r>
              <a:rPr lang="en-US" sz="1400" b="0" i="1">
                <a:cs typeface="Calibri" panose="020F0502020204030204" pitchFamily="34" charset="0"/>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ea typeface="+mn-ea"/>
                <a:cs typeface="Calibri" panose="020F0502020204030204" pitchFamily="34" charset="0"/>
              </a:rPr>
              <a:t>Identify Warrior Toughness QR code.</a:t>
            </a:r>
            <a:endParaRPr lang="en-US" sz="140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12</a:t>
            </a:fld>
            <a:endParaRPr lang="en-US"/>
          </a:p>
        </p:txBody>
      </p:sp>
    </p:spTree>
    <p:extLst>
      <p:ext uri="{BB962C8B-B14F-4D97-AF65-F5344CB8AC3E}">
        <p14:creationId xmlns:p14="http://schemas.microsoft.com/office/powerpoint/2010/main" val="329441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a:latin typeface="+mn-lt"/>
            </a:endParaRPr>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13</a:t>
            </a:fld>
            <a:endParaRPr lang="en-US" dirty="0"/>
          </a:p>
        </p:txBody>
      </p:sp>
    </p:spTree>
    <p:extLst>
      <p:ext uri="{BB962C8B-B14F-4D97-AF65-F5344CB8AC3E}">
        <p14:creationId xmlns:p14="http://schemas.microsoft.com/office/powerpoint/2010/main" val="110881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nSpc>
                <a:spcPct val="100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Facilitator Actions: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endParaRPr lang="en-US" sz="1400" dirty="0">
              <a:effectLst/>
              <a:latin typeface="+mn-lt"/>
              <a:ea typeface="Calibri" panose="020F0502020204030204" pitchFamily="34" charset="0"/>
              <a:cs typeface="Times New Roman" panose="02020603050405020304" pitchFamily="18" charset="0"/>
            </a:endParaRPr>
          </a:p>
          <a:p>
            <a:pPr marL="173736" marR="0" lvl="0" indent="-173736"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Facilitator Content: </a:t>
            </a:r>
            <a:r>
              <a:rPr lang="en-US" sz="1400" b="0" dirty="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14</a:t>
            </a:fld>
            <a:endParaRPr lang="en-US" dirty="0"/>
          </a:p>
        </p:txBody>
      </p:sp>
    </p:spTree>
    <p:extLst>
      <p:ext uri="{BB962C8B-B14F-4D97-AF65-F5344CB8AC3E}">
        <p14:creationId xmlns:p14="http://schemas.microsoft.com/office/powerpoint/2010/main" val="123577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cs typeface="Calibri" panose="020F0502020204030204" pitchFamily="34" charset="0"/>
              </a:rPr>
              <a:t>Facilitator Actions:</a:t>
            </a:r>
          </a:p>
          <a:p>
            <a:pPr marL="171450" indent="-171450">
              <a:buFont typeface="Arial" panose="020B0604020202020204" pitchFamily="34" charset="0"/>
              <a:buChar char="•"/>
            </a:pPr>
            <a:r>
              <a:rPr lang="en-US" sz="1400" b="0" i="1">
                <a:cs typeface="Calibri" panose="020F0502020204030204" pitchFamily="34" charset="0"/>
              </a:rPr>
              <a:t>Display slide.</a:t>
            </a:r>
          </a:p>
          <a:p>
            <a:pPr marL="171450" indent="-171450">
              <a:buFont typeface="Arial" panose="020B0604020202020204" pitchFamily="34" charset="0"/>
              <a:buChar char="•"/>
            </a:pPr>
            <a:r>
              <a:rPr lang="en-US" sz="1400" b="0" i="1">
                <a:cs typeface="Calibri" panose="020F0502020204030204" pitchFamily="34" charset="0"/>
              </a:rPr>
              <a:t>Introduce topic.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cs typeface="Calibri" panose="020F0502020204030204" pitchFamily="34" charset="0"/>
              </a:rPr>
              <a:t>Let Sailors know that they can leave the discussion if they have to for their own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cs typeface="Calibri" panose="020F0502020204030204" pitchFamily="34" charset="0"/>
              </a:rPr>
              <a:t>Ensure that misinformation is corrected immediately. </a:t>
            </a:r>
            <a:endParaRPr lang="en-US" sz="1400" b="0" i="1">
              <a:cs typeface="Calibri" panose="020F0502020204030204" pitchFamily="34" charset="0"/>
            </a:endParaRPr>
          </a:p>
          <a:p>
            <a:pPr marL="171450" indent="-171450">
              <a:buFont typeface="Arial" panose="020B0604020202020204" pitchFamily="34" charset="0"/>
              <a:buChar char="•"/>
            </a:pPr>
            <a:r>
              <a:rPr lang="en-US" sz="1400" i="1">
                <a:cs typeface="Calibri" panose="020F0502020204030204" pitchFamily="34" charset="0"/>
              </a:rPr>
              <a:t>Monitor the discussions of the Sailors throughout the training event.</a:t>
            </a:r>
            <a:endParaRPr lang="en-US" sz="1400" b="0" i="1">
              <a:cs typeface="Calibri" panose="020F0502020204030204" pitchFamily="34" charset="0"/>
            </a:endParaRPr>
          </a:p>
          <a:p>
            <a:r>
              <a:rPr lang="en-US" sz="1400" b="1">
                <a:cs typeface="Calibri" panose="020F0502020204030204" pitchFamily="34" charset="0"/>
              </a:rPr>
              <a:t>Facilitator Content: </a:t>
            </a:r>
          </a:p>
          <a:p>
            <a:pPr marL="0" indent="0">
              <a:buFont typeface="Arial" panose="020B0604020202020204" pitchFamily="34" charset="0"/>
              <a:buNone/>
            </a:pPr>
            <a:r>
              <a:rPr lang="en-US" sz="1400" b="0" i="0">
                <a:cs typeface="Calibri" panose="020F0502020204030204" pitchFamily="34" charset="0"/>
              </a:rPr>
              <a:t>To build Warrior Toughness, Sailors will explore Warrior Toughness and the Warrior Mindset and participate in discussions to enable Sailors to develop their why (warrior ethos).</a:t>
            </a:r>
          </a:p>
        </p:txBody>
      </p:sp>
      <p:sp>
        <p:nvSpPr>
          <p:cNvPr id="4" name="Slide Number Placeholder 3"/>
          <p:cNvSpPr>
            <a:spLocks noGrp="1"/>
          </p:cNvSpPr>
          <p:nvPr>
            <p:ph type="sldNum" sz="quarter" idx="5"/>
          </p:nvPr>
        </p:nvSpPr>
        <p:spPr/>
        <p:txBody>
          <a:bodyPr/>
          <a:lstStyle/>
          <a:p>
            <a:fld id="{A43DECA1-90B2-4901-9C02-4FB4999FDED7}" type="slidenum">
              <a:rPr lang="en-US" smtClean="0"/>
              <a:t>2</a:t>
            </a:fld>
            <a:endParaRPr lang="en-US"/>
          </a:p>
        </p:txBody>
      </p:sp>
    </p:spTree>
    <p:extLst>
      <p:ext uri="{BB962C8B-B14F-4D97-AF65-F5344CB8AC3E}">
        <p14:creationId xmlns:p14="http://schemas.microsoft.com/office/powerpoint/2010/main" val="243721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i="1" dirty="0">
                <a:latin typeface="+mn-lt"/>
              </a:rPr>
              <a:t>Neither Sailors nor Facilitator should read the objective out 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mn-lt"/>
              </a:rPr>
              <a:t>Facilitator Content: </a:t>
            </a:r>
            <a:r>
              <a:rPr lang="en-US" sz="1400" b="0" i="0" dirty="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3</a:t>
            </a:fld>
            <a:endParaRPr lang="en-US" dirty="0"/>
          </a:p>
        </p:txBody>
      </p:sp>
    </p:spTree>
    <p:extLst>
      <p:ext uri="{BB962C8B-B14F-4D97-AF65-F5344CB8AC3E}">
        <p14:creationId xmlns:p14="http://schemas.microsoft.com/office/powerpoint/2010/main" val="24537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b="0" i="0" dirty="0"/>
              <a:t>Self-confidence is the </a:t>
            </a:r>
            <a:r>
              <a:rPr lang="en-US" sz="1400" b="1" i="0" dirty="0"/>
              <a:t>trust</a:t>
            </a:r>
            <a:r>
              <a:rPr lang="en-US" sz="1400" b="0" i="0" dirty="0"/>
              <a:t> people have in their own skills and abilities.</a:t>
            </a:r>
          </a:p>
          <a:p>
            <a:pPr marL="0" indent="0">
              <a:buFont typeface="Arial" panose="020B0604020202020204" pitchFamily="34" charset="0"/>
              <a:buNone/>
            </a:pPr>
            <a:r>
              <a:rPr lang="en-US" sz="1400" b="0" i="1" dirty="0"/>
              <a:t>Discuss:</a:t>
            </a:r>
          </a:p>
          <a:p>
            <a:pPr marL="171450" indent="-171450">
              <a:buFont typeface="Arial" panose="020B0604020202020204" pitchFamily="34" charset="0"/>
              <a:buChar char="•"/>
            </a:pPr>
            <a:r>
              <a:rPr lang="en-US" sz="1400" b="0" i="0" dirty="0"/>
              <a:t>Ask the Sailors, “Why might having self-confidence be important?”</a:t>
            </a:r>
          </a:p>
          <a:p>
            <a:pPr marL="0" indent="0">
              <a:buFont typeface="Arial" panose="020B0604020202020204" pitchFamily="34" charset="0"/>
              <a:buNone/>
            </a:pPr>
            <a:r>
              <a:rPr lang="en-US" sz="1400" b="0" i="1" dirty="0"/>
              <a:t>Inform: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Self-confidence and performance are intertwined.</a:t>
            </a:r>
            <a:endParaRPr lang="en-US" sz="1400" b="0" i="0" dirty="0">
              <a:cs typeface="Calibri" panose="020F0502020204030204" pitchFamily="34" charset="0"/>
            </a:endParaRP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dirty="0"/>
              <a:t>The higher our self-confidence, the better we perform.</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dirty="0"/>
              <a:t>The lower our self-confidence, the worse we perform.</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dirty="0"/>
              <a:t>The better we perform, the more our self-confidence grows and vice versa.</a:t>
            </a:r>
          </a:p>
          <a:p>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4</a:t>
            </a:fld>
            <a:endParaRPr lang="en-US" dirty="0"/>
          </a:p>
        </p:txBody>
      </p:sp>
    </p:spTree>
    <p:extLst>
      <p:ext uri="{BB962C8B-B14F-4D97-AF65-F5344CB8AC3E}">
        <p14:creationId xmlns:p14="http://schemas.microsoft.com/office/powerpoint/2010/main" val="297307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3CFEB-C466-7680-7B54-7C97F9AD7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3D590-00DF-0BC7-DE25-2FA0E99C0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36E5E-3BF6-7724-7131-468B580199B4}"/>
              </a:ext>
            </a:extLst>
          </p:cNvPr>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Confident people are</a:t>
            </a:r>
            <a:r>
              <a:rPr lang="en-US" sz="1400" b="0" i="0" dirty="0">
                <a:cs typeface="Calibri" panose="020F0502020204030204" pitchFamily="34" charset="0"/>
              </a:rPr>
              <a:t> committed. They know what is important to them and set their goals accordingly.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People with self-confidence prepare and execute their goals by using positive self-talk. They do their best to achieve their goals by interpreting nervousness as excitement.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Confident individuals execute reflection in healthy ways. They enjoy their success and review failures as learning opportunities.</a:t>
            </a:r>
            <a:endParaRPr lang="en-US" sz="1400" b="0" i="0" dirty="0"/>
          </a:p>
          <a:p>
            <a:pPr marL="0" indent="0">
              <a:buFont typeface="Arial" panose="020B0604020202020204" pitchFamily="34" charset="0"/>
              <a:buNone/>
            </a:pPr>
            <a:r>
              <a:rPr lang="en-US" sz="1400" b="0" i="1" dirty="0"/>
              <a:t>Discuss:</a:t>
            </a:r>
          </a:p>
          <a:p>
            <a:pPr marL="171450" indent="-171450">
              <a:buFont typeface="Arial" panose="020B0604020202020204" pitchFamily="34" charset="0"/>
              <a:buChar char="•"/>
            </a:pPr>
            <a:r>
              <a:rPr lang="en-US" sz="1400" b="0" i="0" dirty="0"/>
              <a:t>Ask the Sailors, “How might strengthening our Warrior Mindset help us to build our self-confidence?”</a:t>
            </a:r>
          </a:p>
        </p:txBody>
      </p:sp>
      <p:sp>
        <p:nvSpPr>
          <p:cNvPr id="4" name="Slide Number Placeholder 3">
            <a:extLst>
              <a:ext uri="{FF2B5EF4-FFF2-40B4-BE49-F238E27FC236}">
                <a16:creationId xmlns:a16="http://schemas.microsoft.com/office/drawing/2014/main" id="{2B24F1FD-65CD-81DA-4158-65F2331FE841}"/>
              </a:ext>
            </a:extLst>
          </p:cNvPr>
          <p:cNvSpPr>
            <a:spLocks noGrp="1"/>
          </p:cNvSpPr>
          <p:nvPr>
            <p:ph type="sldNum" sz="quarter" idx="5"/>
          </p:nvPr>
        </p:nvSpPr>
        <p:spPr/>
        <p:txBody>
          <a:bodyPr/>
          <a:lstStyle/>
          <a:p>
            <a:fld id="{A43DECA1-90B2-4901-9C02-4FB4999FDED7}" type="slidenum">
              <a:rPr lang="en-US" smtClean="0"/>
              <a:t>5</a:t>
            </a:fld>
            <a:endParaRPr lang="en-US" dirty="0"/>
          </a:p>
        </p:txBody>
      </p:sp>
    </p:spTree>
    <p:extLst>
      <p:ext uri="{BB962C8B-B14F-4D97-AF65-F5344CB8AC3E}">
        <p14:creationId xmlns:p14="http://schemas.microsoft.com/office/powerpoint/2010/main" val="343918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b="0" i="0" dirty="0"/>
              <a:t>Goals are our self-talk. They are our ideas about what we want to accomplish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Goals influence our:</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Efforts</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Decisions</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Emotions</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Behaviors</a:t>
            </a:r>
          </a:p>
        </p:txBody>
      </p:sp>
      <p:sp>
        <p:nvSpPr>
          <p:cNvPr id="4" name="Slide Number Placeholder 3"/>
          <p:cNvSpPr>
            <a:spLocks noGrp="1"/>
          </p:cNvSpPr>
          <p:nvPr>
            <p:ph type="sldNum" sz="quarter" idx="5"/>
          </p:nvPr>
        </p:nvSpPr>
        <p:spPr/>
        <p:txBody>
          <a:bodyPr/>
          <a:lstStyle/>
          <a:p>
            <a:fld id="{A43DECA1-90B2-4901-9C02-4FB4999FDED7}" type="slidenum">
              <a:rPr lang="en-US" smtClean="0"/>
              <a:t>6</a:t>
            </a:fld>
            <a:endParaRPr lang="en-US" dirty="0"/>
          </a:p>
        </p:txBody>
      </p:sp>
    </p:spTree>
    <p:extLst>
      <p:ext uri="{BB962C8B-B14F-4D97-AF65-F5344CB8AC3E}">
        <p14:creationId xmlns:p14="http://schemas.microsoft.com/office/powerpoint/2010/main" val="418639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F540B-CC2D-98E5-E741-17BABA0DB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AE056-4D32-8FE7-A26A-1568CA6EF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E3BC9-DA34-8C89-E4E0-09938660DA4C}"/>
              </a:ext>
            </a:extLst>
          </p:cNvPr>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b="0" i="0" dirty="0"/>
              <a:t>To successfully achieve our desired outcomes, we need to categorize our goals into three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Outcome goals are overarching goals. They may be difficult to measure or know when we achieve them. </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Example: Live our lives IAW the Sailor’s Creed.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Performance goals are the intermediary goals that we undertake to reach our outcome goals. We can think of them as the checkpoints we have toward reaching our overarching goals. </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Example: Successfully complete Officer Candidate School (OCS).</a:t>
            </a:r>
            <a:endParaRPr lang="en-US" sz="1400" b="0" i="0" dirty="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Process goals are the steps that we take on a regular basis to achieve our performance goals. </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Example: Practice 12 minutes of mindfulness training, 3 times per week.</a:t>
            </a:r>
          </a:p>
          <a:p>
            <a:pPr marL="0" indent="0">
              <a:buFont typeface="Arial" panose="020B0604020202020204" pitchFamily="34" charset="0"/>
              <a:buNone/>
            </a:pPr>
            <a:r>
              <a:rPr lang="en-US" sz="1400" b="0" i="1" dirty="0"/>
              <a:t>Discuss:</a:t>
            </a:r>
          </a:p>
          <a:p>
            <a:pPr marL="171450" indent="-171450">
              <a:buFont typeface="Arial" panose="020B0604020202020204" pitchFamily="34" charset="0"/>
              <a:buChar char="•"/>
            </a:pPr>
            <a:r>
              <a:rPr lang="en-US" sz="1400" b="0" i="0" dirty="0"/>
              <a:t>Ask the Sailors, “If I tell you that my performance goal is to complete OCS, what may be missing from this performance goal statement?”</a:t>
            </a:r>
            <a:endParaRPr lang="en-US" sz="1400" b="0" i="1" dirty="0"/>
          </a:p>
        </p:txBody>
      </p:sp>
      <p:sp>
        <p:nvSpPr>
          <p:cNvPr id="4" name="Slide Number Placeholder 3">
            <a:extLst>
              <a:ext uri="{FF2B5EF4-FFF2-40B4-BE49-F238E27FC236}">
                <a16:creationId xmlns:a16="http://schemas.microsoft.com/office/drawing/2014/main" id="{44CEA82D-03C6-CDBD-28A2-F3C46B115C34}"/>
              </a:ext>
            </a:extLst>
          </p:cNvPr>
          <p:cNvSpPr>
            <a:spLocks noGrp="1"/>
          </p:cNvSpPr>
          <p:nvPr>
            <p:ph type="sldNum" sz="quarter" idx="5"/>
          </p:nvPr>
        </p:nvSpPr>
        <p:spPr/>
        <p:txBody>
          <a:bodyPr/>
          <a:lstStyle/>
          <a:p>
            <a:fld id="{A43DECA1-90B2-4901-9C02-4FB4999FDED7}" type="slidenum">
              <a:rPr lang="en-US" smtClean="0"/>
              <a:t>7</a:t>
            </a:fld>
            <a:endParaRPr lang="en-US" dirty="0"/>
          </a:p>
        </p:txBody>
      </p:sp>
    </p:spTree>
    <p:extLst>
      <p:ext uri="{BB962C8B-B14F-4D97-AF65-F5344CB8AC3E}">
        <p14:creationId xmlns:p14="http://schemas.microsoft.com/office/powerpoint/2010/main" val="88834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53508-C18C-6761-B898-4D495FF69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023C1-7963-9FDE-CD79-CB0C2BDCD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D8451-8662-5806-DF03-11255267210E}"/>
              </a:ext>
            </a:extLst>
          </p:cNvPr>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b="0" i="0" dirty="0"/>
              <a:t>At the performance and process goal levels, we are much more likely to attain these goals if they are SMART.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Specific:</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The goal must be detailed enough that we know what actions we need to take, when we should perform them, why we are performing them, and how we will perform those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Measurable:</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Our goal must have a measurable outcome.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Attainable:</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Our desired outcome, and the steps we need to take to accomplish our goal, must be both challenging and realistic.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Relevant:</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It is imperative that our goal be personally meaningful and relate back to our outcome goals.</a:t>
            </a:r>
            <a:endParaRPr lang="en-US" sz="1400" b="0" i="0" dirty="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Timely:</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Our goal must be time-bound, with a start point and an end point.</a:t>
            </a:r>
          </a:p>
          <a:p>
            <a:pPr marL="0" indent="0">
              <a:buFont typeface="Arial" panose="020B0604020202020204" pitchFamily="34" charset="0"/>
              <a:buNone/>
            </a:pPr>
            <a:r>
              <a:rPr lang="en-US" sz="1400" b="0" i="1" dirty="0"/>
              <a:t>Discuss:</a:t>
            </a:r>
          </a:p>
          <a:p>
            <a:pPr marL="171450" indent="-171450">
              <a:buFont typeface="Arial" panose="020B0604020202020204" pitchFamily="34" charset="0"/>
              <a:buChar char="•"/>
            </a:pPr>
            <a:r>
              <a:rPr lang="en-US" sz="1400" b="0" i="0" dirty="0"/>
              <a:t>Lead a 3-minute group discussion: How could we reword my performance goal to complete OCS as a SMART goal?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Answers may include:</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Outcome: I want to successfully complete OCS within the next 12 weeks.</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Performance: By week 9 of OCS, I need to be able to jump into the pool from a 10-foot tower without hesitation, remain afloat face down for 5 minutes, use my coverall as a floatation device, and swim 50 yards in under a minute.</a:t>
            </a:r>
            <a:endParaRPr lang="en-US" sz="1400" b="0" i="0" dirty="0"/>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Process: For the next 11 weekends, I will spend 3 hours each Saturday and Sunday practicing the 10-foot tower jump, remain afloat for 6 minutes in a prone position, create a floatation device out of my coverall and remain afloat for 10 minutes, practice completing the sidestroke 50-yard swim in 50 seconds, and record my progress at the end of each training session.</a:t>
            </a:r>
          </a:p>
          <a:p>
            <a:pPr marL="0" indent="0">
              <a:buFont typeface="Arial" panose="020B0604020202020204" pitchFamily="34" charset="0"/>
              <a:buNone/>
            </a:pPr>
            <a:r>
              <a:rPr lang="en-US" sz="1400" b="0" i="1" dirty="0">
                <a:cs typeface="Calibri" panose="020F0502020204030204" pitchFamily="34" charset="0"/>
              </a:rPr>
              <a:t>Perform:</a:t>
            </a:r>
          </a:p>
          <a:p>
            <a:pPr marL="171450" indent="-171450">
              <a:buFont typeface="Arial" panose="020B0604020202020204" pitchFamily="34" charset="0"/>
              <a:buChar char="•"/>
            </a:pPr>
            <a:r>
              <a:rPr lang="en-US" sz="1400" b="0" i="0" dirty="0">
                <a:cs typeface="Calibri" panose="020F0502020204030204" pitchFamily="34" charset="0"/>
              </a:rPr>
              <a:t>Instruct each Sailor to partner with another Sailor and formulate one SMART performance goal and process goal per Sailor (four SMART goals per group of two Sailors).</a:t>
            </a:r>
          </a:p>
          <a:p>
            <a:pPr marL="171450" indent="-171450">
              <a:buFont typeface="Arial" panose="020B0604020202020204" pitchFamily="34" charset="0"/>
              <a:buChar char="•"/>
            </a:pPr>
            <a:r>
              <a:rPr lang="en-US" sz="1400" b="0" i="0" dirty="0">
                <a:cs typeface="Calibri" panose="020F0502020204030204" pitchFamily="34" charset="0"/>
              </a:rPr>
              <a:t>Allow 10 minutes for this activity. </a:t>
            </a:r>
          </a:p>
          <a:p>
            <a:pPr marL="171450" indent="-171450">
              <a:buFont typeface="Arial" panose="020B0604020202020204" pitchFamily="34" charset="0"/>
              <a:buChar char="•"/>
            </a:pPr>
            <a:r>
              <a:rPr lang="en-US" sz="1400" b="0" i="0" dirty="0">
                <a:cs typeface="Calibri" panose="020F0502020204030204" pitchFamily="34" charset="0"/>
              </a:rPr>
              <a:t>At the end of the 10 minutes, each Sailor should have one SMART performance goal and one SMART process goal. Ask Sailors to come back together as a group and ask if any Sailor would like to share their SMART goals.</a:t>
            </a:r>
          </a:p>
          <a:p>
            <a:pPr marL="171450" indent="-171450">
              <a:buFont typeface="Arial" panose="020B0604020202020204" pitchFamily="34" charset="0"/>
              <a:buChar char="•"/>
            </a:pPr>
            <a:r>
              <a:rPr lang="en-US" sz="1400" b="0" i="0" dirty="0">
                <a:cs typeface="Calibri" panose="020F0502020204030204" pitchFamily="34" charset="0"/>
              </a:rPr>
              <a:t>Allow 2 minutes for Sailor responses.</a:t>
            </a:r>
          </a:p>
        </p:txBody>
      </p:sp>
      <p:sp>
        <p:nvSpPr>
          <p:cNvPr id="4" name="Slide Number Placeholder 3">
            <a:extLst>
              <a:ext uri="{FF2B5EF4-FFF2-40B4-BE49-F238E27FC236}">
                <a16:creationId xmlns:a16="http://schemas.microsoft.com/office/drawing/2014/main" id="{772E6956-5507-417D-EAD3-36BF760224DA}"/>
              </a:ext>
            </a:extLst>
          </p:cNvPr>
          <p:cNvSpPr>
            <a:spLocks noGrp="1"/>
          </p:cNvSpPr>
          <p:nvPr>
            <p:ph type="sldNum" sz="quarter" idx="5"/>
          </p:nvPr>
        </p:nvSpPr>
        <p:spPr/>
        <p:txBody>
          <a:bodyPr/>
          <a:lstStyle/>
          <a:p>
            <a:fld id="{A43DECA1-90B2-4901-9C02-4FB4999FDED7}" type="slidenum">
              <a:rPr lang="en-US" smtClean="0"/>
              <a:t>8</a:t>
            </a:fld>
            <a:endParaRPr lang="en-US" dirty="0"/>
          </a:p>
        </p:txBody>
      </p:sp>
    </p:spTree>
    <p:extLst>
      <p:ext uri="{BB962C8B-B14F-4D97-AF65-F5344CB8AC3E}">
        <p14:creationId xmlns:p14="http://schemas.microsoft.com/office/powerpoint/2010/main" val="193034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46D2B-13DA-595F-A752-0B8DC59D9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CFEC8-85B6-E91E-B2AC-A99B78C3B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5D03F-E29F-5DC5-A927-A509A54154D6}"/>
              </a:ext>
            </a:extLst>
          </p:cNvPr>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Discuss:</a:t>
            </a:r>
          </a:p>
          <a:p>
            <a:pPr marL="171450" indent="-171450">
              <a:buFont typeface="Arial" panose="020B0604020202020204" pitchFamily="34" charset="0"/>
              <a:buChar char="•"/>
            </a:pPr>
            <a:r>
              <a:rPr lang="en-US" sz="1400" b="0" i="0" dirty="0"/>
              <a:t>Ask the Sailors, “What are some difficulties that we may run into when setting or working on our goals?”</a:t>
            </a:r>
            <a:endParaRPr lang="en-US" sz="1400" b="0" i="1" dirty="0"/>
          </a:p>
          <a:p>
            <a:pPr marL="0" indent="0">
              <a:buFont typeface="Arial" panose="020B0604020202020204" pitchFamily="34" charset="0"/>
              <a:buNone/>
            </a:pPr>
            <a:r>
              <a:rPr lang="en-US" sz="1400" b="0" i="1" dirty="0"/>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One of the barriers we may run into while in pursuit of our goals is setting too many goals at once.</a:t>
            </a:r>
            <a:endParaRPr lang="en-US" sz="1400" b="0" i="0" dirty="0">
              <a:cs typeface="Calibri" panose="020F0502020204030204" pitchFamily="34" charset="0"/>
            </a:endParaRP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Overcome by prioritizing what is truly important to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Another obstacle may be that we have too many conflicting priorities. </a:t>
            </a:r>
            <a:endParaRPr lang="en-US" sz="1400" b="0" i="0" dirty="0">
              <a:cs typeface="Calibri" panose="020F0502020204030204" pitchFamily="34" charset="0"/>
            </a:endParaRP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Circle back to your commitment by being realistic with your time and energy.</a:t>
            </a:r>
            <a:endParaRPr lang="en-US" sz="1400"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cs typeface="Calibri" panose="020F0502020204030204" pitchFamily="34" charset="0"/>
              </a:rPr>
              <a:t>We may have goals that have been set for us that we feel like we cannot take ownership of.</a:t>
            </a:r>
          </a:p>
          <a:p>
            <a:pPr marL="285750" marR="0" lvl="0"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lang="en-US" sz="1400" b="0" i="0" kern="1200" dirty="0">
                <a:ea typeface="+mn-ea"/>
                <a:cs typeface="Calibri" panose="020F0502020204030204" pitchFamily="34" charset="0"/>
              </a:rPr>
              <a:t>Make the goals our own by tying them back into our Warrior Mindset.</a:t>
            </a:r>
          </a:p>
        </p:txBody>
      </p:sp>
      <p:sp>
        <p:nvSpPr>
          <p:cNvPr id="4" name="Slide Number Placeholder 3">
            <a:extLst>
              <a:ext uri="{FF2B5EF4-FFF2-40B4-BE49-F238E27FC236}">
                <a16:creationId xmlns:a16="http://schemas.microsoft.com/office/drawing/2014/main" id="{E50C92A7-23AB-95BB-7E33-3DE410E357F5}"/>
              </a:ext>
            </a:extLst>
          </p:cNvPr>
          <p:cNvSpPr>
            <a:spLocks noGrp="1"/>
          </p:cNvSpPr>
          <p:nvPr>
            <p:ph type="sldNum" sz="quarter" idx="5"/>
          </p:nvPr>
        </p:nvSpPr>
        <p:spPr/>
        <p:txBody>
          <a:bodyPr/>
          <a:lstStyle/>
          <a:p>
            <a:fld id="{A43DECA1-90B2-4901-9C02-4FB4999FDED7}" type="slidenum">
              <a:rPr lang="en-US" smtClean="0"/>
              <a:t>9</a:t>
            </a:fld>
            <a:endParaRPr lang="en-US" dirty="0"/>
          </a:p>
        </p:txBody>
      </p:sp>
    </p:spTree>
    <p:extLst>
      <p:ext uri="{BB962C8B-B14F-4D97-AF65-F5344CB8AC3E}">
        <p14:creationId xmlns:p14="http://schemas.microsoft.com/office/powerpoint/2010/main" val="143697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B7F8-24F2-FA3D-2201-19E5DAF87981}"/>
              </a:ext>
            </a:extLst>
          </p:cNvPr>
          <p:cNvSpPr>
            <a:spLocks noGrp="1"/>
          </p:cNvSpPr>
          <p:nvPr>
            <p:ph type="ctrTitle"/>
          </p:nvPr>
        </p:nvSpPr>
        <p:spPr>
          <a:xfrm>
            <a:off x="1524000" y="1734533"/>
            <a:ext cx="9144000" cy="1275809"/>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49EE99D-1DB7-C040-2AFE-5A32C9621FC7}"/>
              </a:ext>
            </a:extLst>
          </p:cNvPr>
          <p:cNvSpPr>
            <a:spLocks noGrp="1"/>
          </p:cNvSpPr>
          <p:nvPr>
            <p:ph type="subTitle" idx="1"/>
          </p:nvPr>
        </p:nvSpPr>
        <p:spPr>
          <a:xfrm>
            <a:off x="1524000" y="3270578"/>
            <a:ext cx="9144000" cy="6965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E536AE-0213-19E4-1998-22C169BFE46B}"/>
              </a:ext>
            </a:extLst>
          </p:cNvPr>
          <p:cNvSpPr>
            <a:spLocks noGrp="1"/>
          </p:cNvSpPr>
          <p:nvPr>
            <p:ph type="dt" sz="half" idx="10"/>
          </p:nvPr>
        </p:nvSpPr>
        <p:spPr>
          <a:xfrm>
            <a:off x="503208" y="6356350"/>
            <a:ext cx="2534732" cy="365125"/>
          </a:xfrm>
        </p:spPr>
        <p:txBody>
          <a:bodyPr/>
          <a:lstStyle/>
          <a:p>
            <a:fld id="{48062B08-1F95-4EBF-A02A-A8D0DD1F0E47}" type="datetime1">
              <a:rPr lang="en-US" smtClean="0"/>
              <a:t>4/16/2026</a:t>
            </a:fld>
            <a:endParaRPr lang="en-US" dirty="0"/>
          </a:p>
        </p:txBody>
      </p:sp>
      <p:sp>
        <p:nvSpPr>
          <p:cNvPr id="5" name="Footer Placeholder 4">
            <a:extLst>
              <a:ext uri="{FF2B5EF4-FFF2-40B4-BE49-F238E27FC236}">
                <a16:creationId xmlns:a16="http://schemas.microsoft.com/office/drawing/2014/main" id="{09910E1E-E666-9A1F-B100-3EC87805226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DAF31B29-9E73-0C85-6709-A4A3487C1F38}"/>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pic>
        <p:nvPicPr>
          <p:cNvPr id="17" name="Picture 16">
            <a:extLst>
              <a:ext uri="{FF2B5EF4-FFF2-40B4-BE49-F238E27FC236}">
                <a16:creationId xmlns:a16="http://schemas.microsoft.com/office/drawing/2014/main" id="{FD74C54B-3CB2-9359-CDB3-F8CD37250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13" name="Text Placeholder 12">
            <a:extLst>
              <a:ext uri="{FF2B5EF4-FFF2-40B4-BE49-F238E27FC236}">
                <a16:creationId xmlns:a16="http://schemas.microsoft.com/office/drawing/2014/main" id="{8E9804DD-7122-ECFD-E2E6-38343EC4A8B1}"/>
              </a:ext>
            </a:extLst>
          </p:cNvPr>
          <p:cNvSpPr>
            <a:spLocks noGrp="1"/>
          </p:cNvSpPr>
          <p:nvPr>
            <p:ph type="body" sz="quarter" idx="13" hasCustomPrompt="1"/>
          </p:nvPr>
        </p:nvSpPr>
        <p:spPr>
          <a:xfrm>
            <a:off x="1524000" y="4252913"/>
            <a:ext cx="9144000" cy="492125"/>
          </a:xfrm>
        </p:spPr>
        <p:txBody>
          <a:bodyPr/>
          <a:lstStyle>
            <a:lvl1pPr marL="0" indent="0" algn="ctr">
              <a:buNone/>
              <a:defRPr/>
            </a:lvl1pPr>
          </a:lstStyle>
          <a:p>
            <a:pPr lvl="0"/>
            <a:r>
              <a:rPr lang="en-US"/>
              <a:t>Click to add Course Title</a:t>
            </a:r>
          </a:p>
        </p:txBody>
      </p:sp>
      <p:sp>
        <p:nvSpPr>
          <p:cNvPr id="7" name="Text Placeholder 8">
            <a:extLst>
              <a:ext uri="{FF2B5EF4-FFF2-40B4-BE49-F238E27FC236}">
                <a16:creationId xmlns:a16="http://schemas.microsoft.com/office/drawing/2014/main" id="{B3982900-99AE-FCFF-49F0-6B0F3AB438D0}"/>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41247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Graphics No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1" name="Text Placeholder 10">
            <a:extLst>
              <a:ext uri="{FF2B5EF4-FFF2-40B4-BE49-F238E27FC236}">
                <a16:creationId xmlns:a16="http://schemas.microsoft.com/office/drawing/2014/main" id="{95804877-C65A-0223-EC50-2070B3C69F75}"/>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9106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8" name="Media Placeholder 7">
            <a:extLst>
              <a:ext uri="{FF2B5EF4-FFF2-40B4-BE49-F238E27FC236}">
                <a16:creationId xmlns:a16="http://schemas.microsoft.com/office/drawing/2014/main" id="{C6D96EF3-8C15-D59C-CBDE-19980807B41A}"/>
              </a:ext>
            </a:extLst>
          </p:cNvPr>
          <p:cNvSpPr>
            <a:spLocks noGrp="1"/>
          </p:cNvSpPr>
          <p:nvPr>
            <p:ph type="media" sz="quarter" idx="13" hasCustomPrompt="1"/>
          </p:nvPr>
        </p:nvSpPr>
        <p:spPr>
          <a:xfrm>
            <a:off x="2072740" y="1700784"/>
            <a:ext cx="8046520" cy="4241800"/>
          </a:xfrm>
        </p:spPr>
        <p:txBody>
          <a:bodyPr/>
          <a:lstStyle>
            <a:lvl1pPr>
              <a:defRPr/>
            </a:lvl1pPr>
          </a:lstStyle>
          <a:p>
            <a:r>
              <a:rPr lang="en-US" dirty="0"/>
              <a:t>Click to add video</a:t>
            </a:r>
          </a:p>
        </p:txBody>
      </p:sp>
      <p:sp>
        <p:nvSpPr>
          <p:cNvPr id="10" name="Text Placeholder 8">
            <a:extLst>
              <a:ext uri="{FF2B5EF4-FFF2-40B4-BE49-F238E27FC236}">
                <a16:creationId xmlns:a16="http://schemas.microsoft.com/office/drawing/2014/main" id="{AE134B67-E4D2-7F7C-D753-379456E4DE9A}"/>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6" name="Text Placeholder 10">
            <a:extLst>
              <a:ext uri="{FF2B5EF4-FFF2-40B4-BE49-F238E27FC236}">
                <a16:creationId xmlns:a16="http://schemas.microsoft.com/office/drawing/2014/main" id="{B4B946DB-39C4-DC22-B907-9AA0B3B3BE91}"/>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61879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38912" y="1700784"/>
            <a:ext cx="11162581" cy="813291"/>
          </a:xfrm>
        </p:spPr>
        <p:txBody>
          <a:bodyPr anchor="t" anchorCtr="0">
            <a:normAutofit/>
          </a:bodyPr>
          <a:lstStyle>
            <a:lvl1pPr>
              <a:defRPr sz="2800"/>
            </a:lvl1pPr>
          </a:lstStyle>
          <a:p>
            <a:r>
              <a:rPr lang="en-US"/>
              <a:t>Click to add Call to Action</a:t>
            </a:r>
            <a:br>
              <a:rPr lang="en-US"/>
            </a:br>
            <a:endParaRPr lang="en-US"/>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17584" y="6356350"/>
            <a:ext cx="2520355"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5E2E3D4E-97E5-1B13-8813-02F39CC40577}"/>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7" name="Picture Placeholder 11">
            <a:extLst>
              <a:ext uri="{FF2B5EF4-FFF2-40B4-BE49-F238E27FC236}">
                <a16:creationId xmlns:a16="http://schemas.microsoft.com/office/drawing/2014/main" id="{FE8CEA96-6EA9-AC78-37FC-914779762163}"/>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Tree>
    <p:extLst>
      <p:ext uri="{BB962C8B-B14F-4D97-AF65-F5344CB8AC3E}">
        <p14:creationId xmlns:p14="http://schemas.microsoft.com/office/powerpoint/2010/main" val="1003993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00330" y="6356350"/>
            <a:ext cx="2537609"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7" name="Text Placeholder 6">
            <a:extLst>
              <a:ext uri="{FF2B5EF4-FFF2-40B4-BE49-F238E27FC236}">
                <a16:creationId xmlns:a16="http://schemas.microsoft.com/office/drawing/2014/main" id="{540A92CF-027B-E2F9-B212-483FF9F063C9}"/>
              </a:ext>
            </a:extLst>
          </p:cNvPr>
          <p:cNvSpPr>
            <a:spLocks noGrp="1"/>
          </p:cNvSpPr>
          <p:nvPr>
            <p:ph type="body" sz="quarter" idx="13" hasCustomPrompt="1"/>
          </p:nvPr>
        </p:nvSpPr>
        <p:spPr>
          <a:xfrm>
            <a:off x="438912" y="1700784"/>
            <a:ext cx="11188461" cy="4155267"/>
          </a:xfrm>
        </p:spPr>
        <p:txBody>
          <a:bodyPr/>
          <a:lstStyle>
            <a:lvl1pPr marL="0" indent="0">
              <a:buNone/>
              <a:defRPr/>
            </a:lvl1pPr>
          </a:lstStyle>
          <a:p>
            <a:pPr lvl="0"/>
            <a:r>
              <a:rPr lang="en-US"/>
              <a:t>Click to add text</a:t>
            </a:r>
          </a:p>
        </p:txBody>
      </p:sp>
      <p:sp>
        <p:nvSpPr>
          <p:cNvPr id="8" name="Text Placeholder 8">
            <a:extLst>
              <a:ext uri="{FF2B5EF4-FFF2-40B4-BE49-F238E27FC236}">
                <a16:creationId xmlns:a16="http://schemas.microsoft.com/office/drawing/2014/main" id="{5B987354-9164-BF35-3BF7-05DF697B175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2882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22526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 Slide">
    <p:spTree>
      <p:nvGrpSpPr>
        <p:cNvPr id="1" name=""/>
        <p:cNvGrpSpPr/>
        <p:nvPr/>
      </p:nvGrpSpPr>
      <p:grpSpPr>
        <a:xfrm>
          <a:off x="0" y="0"/>
          <a:ext cx="0" cy="0"/>
          <a:chOff x="0" y="0"/>
          <a:chExt cx="0" cy="0"/>
        </a:xfrm>
      </p:grpSpPr>
      <p:sp>
        <p:nvSpPr>
          <p:cNvPr id="30" name="Topic 1 Text Shape">
            <a:extLst>
              <a:ext uri="{FF2B5EF4-FFF2-40B4-BE49-F238E27FC236}">
                <a16:creationId xmlns:a16="http://schemas.microsoft.com/office/drawing/2014/main" id="{E0E95CB6-8BBD-EB24-3B8C-A2DED7231CDA}"/>
              </a:ext>
            </a:extLst>
          </p:cNvPr>
          <p:cNvSpPr/>
          <p:nvPr userDrawn="1"/>
        </p:nvSpPr>
        <p:spPr>
          <a:xfrm rot="10800000">
            <a:off x="3582573"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1" name="Topic 1 Text Shape">
            <a:extLst>
              <a:ext uri="{FF2B5EF4-FFF2-40B4-BE49-F238E27FC236}">
                <a16:creationId xmlns:a16="http://schemas.microsoft.com/office/drawing/2014/main" id="{03D95950-76FC-13B5-5CCF-44D7BF475BB0}"/>
              </a:ext>
            </a:extLst>
          </p:cNvPr>
          <p:cNvSpPr/>
          <p:nvPr userDrawn="1"/>
        </p:nvSpPr>
        <p:spPr>
          <a:xfrm rot="10800000">
            <a:off x="6459187"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2" name="Topic 1 Text Shape">
            <a:extLst>
              <a:ext uri="{FF2B5EF4-FFF2-40B4-BE49-F238E27FC236}">
                <a16:creationId xmlns:a16="http://schemas.microsoft.com/office/drawing/2014/main" id="{01539D46-0C25-474D-6A76-7D86AD57DCD6}"/>
              </a:ext>
            </a:extLst>
          </p:cNvPr>
          <p:cNvSpPr/>
          <p:nvPr userDrawn="1"/>
        </p:nvSpPr>
        <p:spPr>
          <a:xfrm rot="10800000">
            <a:off x="9336146"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6" name="Topic 1 Text Shape">
            <a:extLst>
              <a:ext uri="{FF2B5EF4-FFF2-40B4-BE49-F238E27FC236}">
                <a16:creationId xmlns:a16="http://schemas.microsoft.com/office/drawing/2014/main" id="{60A27703-7D7C-C726-7C7A-A983481A4563}"/>
              </a:ext>
            </a:extLst>
          </p:cNvPr>
          <p:cNvSpPr/>
          <p:nvPr userDrawn="1"/>
        </p:nvSpPr>
        <p:spPr>
          <a:xfrm rot="10800000">
            <a:off x="725006"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84672" y="6356350"/>
            <a:ext cx="2553267"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10" name="Topic 1 Text">
            <a:extLst>
              <a:ext uri="{FF2B5EF4-FFF2-40B4-BE49-F238E27FC236}">
                <a16:creationId xmlns:a16="http://schemas.microsoft.com/office/drawing/2014/main" id="{0106E8F6-82B2-CA87-4C8F-099CAC827876}"/>
              </a:ext>
            </a:extLst>
          </p:cNvPr>
          <p:cNvSpPr>
            <a:spLocks noGrp="1"/>
          </p:cNvSpPr>
          <p:nvPr>
            <p:ph type="body" sz="quarter" idx="14" hasCustomPrompt="1"/>
          </p:nvPr>
        </p:nvSpPr>
        <p:spPr>
          <a:xfrm>
            <a:off x="825057"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24" name="Stem Text">
            <a:extLst>
              <a:ext uri="{FF2B5EF4-FFF2-40B4-BE49-F238E27FC236}">
                <a16:creationId xmlns:a16="http://schemas.microsoft.com/office/drawing/2014/main" id="{4EAAB4F3-894C-FD65-B95F-E5C9992DE902}"/>
              </a:ext>
            </a:extLst>
          </p:cNvPr>
          <p:cNvSpPr>
            <a:spLocks noGrp="1"/>
          </p:cNvSpPr>
          <p:nvPr>
            <p:ph sz="quarter" idx="21" hasCustomPrompt="1"/>
          </p:nvPr>
        </p:nvSpPr>
        <p:spPr>
          <a:xfrm>
            <a:off x="438912" y="1700784"/>
            <a:ext cx="11218779" cy="455795"/>
          </a:xfrm>
        </p:spPr>
        <p:txBody>
          <a:bodyPr/>
          <a:lstStyle>
            <a:lvl1pPr marL="0" indent="0">
              <a:buNone/>
              <a:defRPr/>
            </a:lvl1pPr>
          </a:lstStyle>
          <a:p>
            <a:pPr lvl="0"/>
            <a:r>
              <a:rPr lang="en-US"/>
              <a:t>Click to add text</a:t>
            </a:r>
          </a:p>
        </p:txBody>
      </p:sp>
      <p:sp>
        <p:nvSpPr>
          <p:cNvPr id="26" name="Hexagon 25">
            <a:extLst>
              <a:ext uri="{FF2B5EF4-FFF2-40B4-BE49-F238E27FC236}">
                <a16:creationId xmlns:a16="http://schemas.microsoft.com/office/drawing/2014/main" id="{8064E31C-644A-51BE-55DC-8838F553D7BD}"/>
              </a:ext>
            </a:extLst>
          </p:cNvPr>
          <p:cNvSpPr/>
          <p:nvPr userDrawn="1"/>
        </p:nvSpPr>
        <p:spPr>
          <a:xfrm>
            <a:off x="484673"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8" name="Topic 1 Title" hidden="1">
            <a:extLst>
              <a:ext uri="{FF2B5EF4-FFF2-40B4-BE49-F238E27FC236}">
                <a16:creationId xmlns:a16="http://schemas.microsoft.com/office/drawing/2014/main" id="{A3A1B08F-7E9C-8C80-528B-B178038A8FB7}"/>
              </a:ext>
            </a:extLst>
          </p:cNvPr>
          <p:cNvSpPr>
            <a:spLocks noGrp="1"/>
          </p:cNvSpPr>
          <p:nvPr>
            <p:ph type="body" sz="quarter" idx="13" hasCustomPrompt="1"/>
          </p:nvPr>
        </p:nvSpPr>
        <p:spPr>
          <a:xfrm>
            <a:off x="720413"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27" name="Hexagon 26">
            <a:extLst>
              <a:ext uri="{FF2B5EF4-FFF2-40B4-BE49-F238E27FC236}">
                <a16:creationId xmlns:a16="http://schemas.microsoft.com/office/drawing/2014/main" id="{559BCBA2-4A15-16FA-4EFB-128743312844}"/>
              </a:ext>
            </a:extLst>
          </p:cNvPr>
          <p:cNvSpPr/>
          <p:nvPr userDrawn="1"/>
        </p:nvSpPr>
        <p:spPr>
          <a:xfrm>
            <a:off x="3342240"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8" name="Hexagon 27">
            <a:extLst>
              <a:ext uri="{FF2B5EF4-FFF2-40B4-BE49-F238E27FC236}">
                <a16:creationId xmlns:a16="http://schemas.microsoft.com/office/drawing/2014/main" id="{AC543571-D5CF-6659-5A8A-8ACDC038A9A3}"/>
              </a:ext>
            </a:extLst>
          </p:cNvPr>
          <p:cNvSpPr/>
          <p:nvPr userDrawn="1"/>
        </p:nvSpPr>
        <p:spPr>
          <a:xfrm>
            <a:off x="6218855"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9" name="Hexagon 28">
            <a:extLst>
              <a:ext uri="{FF2B5EF4-FFF2-40B4-BE49-F238E27FC236}">
                <a16:creationId xmlns:a16="http://schemas.microsoft.com/office/drawing/2014/main" id="{1B9CE568-96E9-DBAA-6E53-0CD6E4AF9995}"/>
              </a:ext>
            </a:extLst>
          </p:cNvPr>
          <p:cNvSpPr/>
          <p:nvPr userDrawn="1"/>
        </p:nvSpPr>
        <p:spPr>
          <a:xfrm>
            <a:off x="9095814"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rgbClr val="00293A"/>
              </a:solidFill>
            </a:endParaRPr>
          </a:p>
        </p:txBody>
      </p:sp>
      <p:sp>
        <p:nvSpPr>
          <p:cNvPr id="33" name="Topic 1 Title">
            <a:extLst>
              <a:ext uri="{FF2B5EF4-FFF2-40B4-BE49-F238E27FC236}">
                <a16:creationId xmlns:a16="http://schemas.microsoft.com/office/drawing/2014/main" id="{B6BA6E7C-7829-078C-19AF-04F289DBD0ED}"/>
              </a:ext>
            </a:extLst>
          </p:cNvPr>
          <p:cNvSpPr>
            <a:spLocks noGrp="1"/>
          </p:cNvSpPr>
          <p:nvPr>
            <p:ph type="body" sz="quarter" idx="22" hasCustomPrompt="1"/>
          </p:nvPr>
        </p:nvSpPr>
        <p:spPr>
          <a:xfrm>
            <a:off x="3597028"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4" name="Topic 1 Title">
            <a:extLst>
              <a:ext uri="{FF2B5EF4-FFF2-40B4-BE49-F238E27FC236}">
                <a16:creationId xmlns:a16="http://schemas.microsoft.com/office/drawing/2014/main" id="{C2DCFB88-3368-7EA7-9D7A-15151E9B76A5}"/>
              </a:ext>
            </a:extLst>
          </p:cNvPr>
          <p:cNvSpPr>
            <a:spLocks noGrp="1"/>
          </p:cNvSpPr>
          <p:nvPr>
            <p:ph type="body" sz="quarter" idx="23" hasCustomPrompt="1"/>
          </p:nvPr>
        </p:nvSpPr>
        <p:spPr>
          <a:xfrm>
            <a:off x="6459187"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5" name="Topic 1 Title">
            <a:extLst>
              <a:ext uri="{FF2B5EF4-FFF2-40B4-BE49-F238E27FC236}">
                <a16:creationId xmlns:a16="http://schemas.microsoft.com/office/drawing/2014/main" id="{F3DE1E2B-A46E-AC95-B52F-2BB895A977D9}"/>
              </a:ext>
            </a:extLst>
          </p:cNvPr>
          <p:cNvSpPr>
            <a:spLocks noGrp="1"/>
          </p:cNvSpPr>
          <p:nvPr>
            <p:ph type="body" sz="quarter" idx="24" hasCustomPrompt="1"/>
          </p:nvPr>
        </p:nvSpPr>
        <p:spPr>
          <a:xfrm>
            <a:off x="9333534"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6" name="Topic 1 Text">
            <a:extLst>
              <a:ext uri="{FF2B5EF4-FFF2-40B4-BE49-F238E27FC236}">
                <a16:creationId xmlns:a16="http://schemas.microsoft.com/office/drawing/2014/main" id="{B5A1142C-D1B3-369C-1F4C-DA5504686A48}"/>
              </a:ext>
            </a:extLst>
          </p:cNvPr>
          <p:cNvSpPr>
            <a:spLocks noGrp="1"/>
          </p:cNvSpPr>
          <p:nvPr>
            <p:ph type="body" sz="quarter" idx="25" hasCustomPrompt="1"/>
          </p:nvPr>
        </p:nvSpPr>
        <p:spPr>
          <a:xfrm>
            <a:off x="3682720"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37" name="Topic 1 Text">
            <a:extLst>
              <a:ext uri="{FF2B5EF4-FFF2-40B4-BE49-F238E27FC236}">
                <a16:creationId xmlns:a16="http://schemas.microsoft.com/office/drawing/2014/main" id="{1EA8F856-79D1-ACA0-91B1-57C780C78B3F}"/>
              </a:ext>
            </a:extLst>
          </p:cNvPr>
          <p:cNvSpPr>
            <a:spLocks noGrp="1"/>
          </p:cNvSpPr>
          <p:nvPr>
            <p:ph type="body" sz="quarter" idx="26" hasCustomPrompt="1"/>
          </p:nvPr>
        </p:nvSpPr>
        <p:spPr>
          <a:xfrm>
            <a:off x="6553505"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38" name="Topic 1 Text">
            <a:extLst>
              <a:ext uri="{FF2B5EF4-FFF2-40B4-BE49-F238E27FC236}">
                <a16:creationId xmlns:a16="http://schemas.microsoft.com/office/drawing/2014/main" id="{1A26507B-7468-6961-97EE-B2C89A4213AA}"/>
              </a:ext>
            </a:extLst>
          </p:cNvPr>
          <p:cNvSpPr>
            <a:spLocks noGrp="1"/>
          </p:cNvSpPr>
          <p:nvPr>
            <p:ph type="body" sz="quarter" idx="27" hasCustomPrompt="1"/>
          </p:nvPr>
        </p:nvSpPr>
        <p:spPr>
          <a:xfrm>
            <a:off x="9437232"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7" name="Text Placeholder 8">
            <a:extLst>
              <a:ext uri="{FF2B5EF4-FFF2-40B4-BE49-F238E27FC236}">
                <a16:creationId xmlns:a16="http://schemas.microsoft.com/office/drawing/2014/main" id="{0C871368-3A37-85A8-4D4C-D2D2AB20676C}"/>
              </a:ext>
            </a:extLst>
          </p:cNvPr>
          <p:cNvSpPr>
            <a:spLocks noGrp="1"/>
          </p:cNvSpPr>
          <p:nvPr>
            <p:ph type="body" sz="quarter" idx="28"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5" name="Topic 1 Title">
            <a:extLst>
              <a:ext uri="{FF2B5EF4-FFF2-40B4-BE49-F238E27FC236}">
                <a16:creationId xmlns:a16="http://schemas.microsoft.com/office/drawing/2014/main" id="{18137531-2945-7263-D022-C62D3F41C0EA}"/>
              </a:ext>
            </a:extLst>
          </p:cNvPr>
          <p:cNvSpPr>
            <a:spLocks noGrp="1"/>
          </p:cNvSpPr>
          <p:nvPr>
            <p:ph type="body" sz="quarter" idx="29" hasCustomPrompt="1"/>
          </p:nvPr>
        </p:nvSpPr>
        <p:spPr>
          <a:xfrm>
            <a:off x="722238" y="2457728"/>
            <a:ext cx="2126975" cy="801035"/>
          </a:xfrm>
        </p:spPr>
        <p:txBody>
          <a:bodyPr anchor="ctr"/>
          <a:lstStyle>
            <a:lvl1pPr marL="0" indent="0" algn="ctr">
              <a:buNone/>
              <a:defRPr sz="2400">
                <a:solidFill>
                  <a:srgbClr val="00293A"/>
                </a:solidFill>
              </a:defRPr>
            </a:lvl1pPr>
          </a:lstStyle>
          <a:p>
            <a:pPr lvl="0"/>
            <a:r>
              <a:rPr lang="en-US"/>
              <a:t>Click to add title</a:t>
            </a:r>
          </a:p>
        </p:txBody>
      </p:sp>
    </p:spTree>
    <p:extLst>
      <p:ext uri="{BB962C8B-B14F-4D97-AF65-F5344CB8AC3E}">
        <p14:creationId xmlns:p14="http://schemas.microsoft.com/office/powerpoint/2010/main" val="198975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66217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91707" y="1605257"/>
            <a:ext cx="11208588" cy="813291"/>
          </a:xfrm>
        </p:spPr>
        <p:txBody>
          <a:bodyPr/>
          <a:lstStyle>
            <a:lvl1pPr>
              <a:tabLst>
                <a:tab pos="1828800" algn="l"/>
              </a:tabLst>
              <a:defRPr sz="3000"/>
            </a:lvl1pPr>
          </a:lstStyle>
          <a:p>
            <a:r>
              <a:rPr lang="en-US"/>
              <a:t>Click to add Glossary Title</a:t>
            </a:r>
          </a:p>
        </p:txBody>
      </p:sp>
      <p:sp>
        <p:nvSpPr>
          <p:cNvPr id="3" name="Content Placeholder 2">
            <a:extLst>
              <a:ext uri="{FF2B5EF4-FFF2-40B4-BE49-F238E27FC236}">
                <a16:creationId xmlns:a16="http://schemas.microsoft.com/office/drawing/2014/main" id="{F454FC0D-B93F-205F-C5DA-1897055B377F}"/>
              </a:ext>
            </a:extLst>
          </p:cNvPr>
          <p:cNvSpPr>
            <a:spLocks noGrp="1"/>
          </p:cNvSpPr>
          <p:nvPr>
            <p:ph idx="1" hasCustomPrompt="1"/>
          </p:nvPr>
        </p:nvSpPr>
        <p:spPr>
          <a:xfrm>
            <a:off x="491706" y="2410040"/>
            <a:ext cx="11208587" cy="3749219"/>
          </a:xfrm>
        </p:spPr>
        <p:txBody>
          <a:bodyPr/>
          <a:lstStyle>
            <a:lvl1pPr marL="0" indent="0">
              <a:buNone/>
              <a:tabLst>
                <a:tab pos="1828800" algn="l"/>
              </a:tabLst>
              <a:defRPr/>
            </a:lvl1pPr>
            <a:lvl2pPr marL="457200" indent="0">
              <a:buNone/>
              <a:defRPr/>
            </a:lvl2pPr>
          </a:lstStyle>
          <a:p>
            <a:pPr lvl="0"/>
            <a:r>
              <a:rPr lang="en-US"/>
              <a:t>Type acronym and click tab to add meaning</a:t>
            </a:r>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491706" y="6356350"/>
            <a:ext cx="2546234"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Action Button: Blank 6">
            <a:hlinkClick r:id="" action="ppaction://hlinkshowjump?jump=lastslideviewed" highlightClick="1"/>
            <a:extLst>
              <a:ext uri="{FF2B5EF4-FFF2-40B4-BE49-F238E27FC236}">
                <a16:creationId xmlns:a16="http://schemas.microsoft.com/office/drawing/2014/main" id="{7D72CDAE-EEA8-A233-9649-B4D5ECD968D8}"/>
              </a:ext>
            </a:extLst>
          </p:cNvPr>
          <p:cNvSpPr/>
          <p:nvPr userDrawn="1"/>
        </p:nvSpPr>
        <p:spPr>
          <a:xfrm>
            <a:off x="11189494" y="258508"/>
            <a:ext cx="745332" cy="220123"/>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Return</a:t>
            </a:r>
          </a:p>
        </p:txBody>
      </p:sp>
      <p:sp>
        <p:nvSpPr>
          <p:cNvPr id="10" name="Text Placeholder 8">
            <a:extLst>
              <a:ext uri="{FF2B5EF4-FFF2-40B4-BE49-F238E27FC236}">
                <a16:creationId xmlns:a16="http://schemas.microsoft.com/office/drawing/2014/main" id="{6A2F341B-9994-29A3-ED49-00DAEAAD373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97223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500332" y="6356350"/>
            <a:ext cx="2537608"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5" name="Picture 4">
            <a:extLst>
              <a:ext uri="{FF2B5EF4-FFF2-40B4-BE49-F238E27FC236}">
                <a16:creationId xmlns:a16="http://schemas.microsoft.com/office/drawing/2014/main" id="{AE743D8C-7D60-D1FE-287C-36AD34CF0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6" name="Rectangle 5">
            <a:extLst>
              <a:ext uri="{FF2B5EF4-FFF2-40B4-BE49-F238E27FC236}">
                <a16:creationId xmlns:a16="http://schemas.microsoft.com/office/drawing/2014/main" id="{524448E4-7EC0-839F-C912-BEFCC1F2DC64}"/>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1A82A3F8-A83C-F018-AF6B-A613FF802BF8}"/>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58840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5818-40D6-A3FB-DB69-A66CD0672B35}"/>
              </a:ext>
            </a:extLst>
          </p:cNvPr>
          <p:cNvSpPr>
            <a:spLocks noGrp="1"/>
          </p:cNvSpPr>
          <p:nvPr>
            <p:ph type="title"/>
          </p:nvPr>
        </p:nvSpPr>
        <p:spPr>
          <a:xfrm>
            <a:off x="831850" y="1709739"/>
            <a:ext cx="10515600" cy="114658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1B8F56-9917-B2D3-0FEC-B33FD31B1DA7}"/>
              </a:ext>
            </a:extLst>
          </p:cNvPr>
          <p:cNvSpPr>
            <a:spLocks noGrp="1"/>
          </p:cNvSpPr>
          <p:nvPr>
            <p:ph type="body" idx="1"/>
          </p:nvPr>
        </p:nvSpPr>
        <p:spPr>
          <a:xfrm>
            <a:off x="831850" y="2958627"/>
            <a:ext cx="10515600" cy="13588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50AFF-D446-E80D-C484-81D8B9340EAC}"/>
              </a:ext>
            </a:extLst>
          </p:cNvPr>
          <p:cNvSpPr>
            <a:spLocks noGrp="1"/>
          </p:cNvSpPr>
          <p:nvPr>
            <p:ph type="dt" sz="half" idx="10"/>
          </p:nvPr>
        </p:nvSpPr>
        <p:spPr>
          <a:xfrm>
            <a:off x="500332" y="6356350"/>
            <a:ext cx="2537608" cy="365125"/>
          </a:xfrm>
        </p:spPr>
        <p:txBody>
          <a:bodyPr/>
          <a:lstStyle/>
          <a:p>
            <a:fld id="{AE6966B9-88C7-4C18-8DAE-951CE5677ADC}" type="datetime1">
              <a:rPr lang="en-US" smtClean="0"/>
              <a:t>4/16/2026</a:t>
            </a:fld>
            <a:endParaRPr lang="en-US" dirty="0"/>
          </a:p>
        </p:txBody>
      </p:sp>
      <p:sp>
        <p:nvSpPr>
          <p:cNvPr id="5" name="Footer Placeholder 4">
            <a:extLst>
              <a:ext uri="{FF2B5EF4-FFF2-40B4-BE49-F238E27FC236}">
                <a16:creationId xmlns:a16="http://schemas.microsoft.com/office/drawing/2014/main" id="{0FEDF66D-594D-98A5-DC16-535095F0837C}"/>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A4E3CEB8-06F9-D976-3D0B-C8042085A8B3}"/>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7" name="Picture 6">
            <a:extLst>
              <a:ext uri="{FF2B5EF4-FFF2-40B4-BE49-F238E27FC236}">
                <a16:creationId xmlns:a16="http://schemas.microsoft.com/office/drawing/2014/main" id="{A88DB70B-E377-0420-F34D-FA573770A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8" name="Rectangle 7">
            <a:extLst>
              <a:ext uri="{FF2B5EF4-FFF2-40B4-BE49-F238E27FC236}">
                <a16:creationId xmlns:a16="http://schemas.microsoft.com/office/drawing/2014/main" id="{8974ED30-27E8-FD84-0775-56DAC374886F}"/>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a:extLst>
              <a:ext uri="{FF2B5EF4-FFF2-40B4-BE49-F238E27FC236}">
                <a16:creationId xmlns:a16="http://schemas.microsoft.com/office/drawing/2014/main" id="{69D867F9-9F28-1211-0344-995D030CC14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285673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6EDCC3-7D66-958B-66B8-A2D27ABF1CB6}"/>
              </a:ext>
            </a:extLst>
          </p:cNvPr>
          <p:cNvSpPr>
            <a:spLocks noGrp="1"/>
          </p:cNvSpPr>
          <p:nvPr>
            <p:ph type="dt" sz="half" idx="10"/>
          </p:nvPr>
        </p:nvSpPr>
        <p:spPr/>
        <p:txBody>
          <a:bodyPr/>
          <a:lstStyle/>
          <a:p>
            <a:fld id="{968B1CFF-4006-4E64-88B8-712B12C49315}" type="datetime1">
              <a:rPr lang="en-US" smtClean="0"/>
              <a:t>4/16/2026</a:t>
            </a:fld>
            <a:endParaRPr lang="en-US" dirty="0"/>
          </a:p>
        </p:txBody>
      </p:sp>
      <p:sp>
        <p:nvSpPr>
          <p:cNvPr id="4" name="Footer Placeholder 3">
            <a:extLst>
              <a:ext uri="{FF2B5EF4-FFF2-40B4-BE49-F238E27FC236}">
                <a16:creationId xmlns:a16="http://schemas.microsoft.com/office/drawing/2014/main" id="{8A888ECB-ADE2-7478-5646-2CE8499C95E8}"/>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66B56DF6-847F-BB6A-9FAE-49A77E5AD071}"/>
              </a:ext>
            </a:extLst>
          </p:cNvPr>
          <p:cNvSpPr>
            <a:spLocks noGrp="1"/>
          </p:cNvSpPr>
          <p:nvPr>
            <p:ph type="sldNum" sz="quarter" idx="12"/>
          </p:nvPr>
        </p:nvSpPr>
        <p:spPr/>
        <p:txBody>
          <a:bodyPr/>
          <a:lstStyle/>
          <a:p>
            <a:fld id="{92230763-09DA-4369-B759-4F3C13DCD774}" type="slidenum">
              <a:rPr lang="en-US" smtClean="0"/>
              <a:pPr/>
              <a:t>‹#›</a:t>
            </a:fld>
            <a:endParaRPr lang="en-US" dirty="0"/>
          </a:p>
        </p:txBody>
      </p:sp>
      <p:sp>
        <p:nvSpPr>
          <p:cNvPr id="7" name="Text Placeholder 6">
            <a:extLst>
              <a:ext uri="{FF2B5EF4-FFF2-40B4-BE49-F238E27FC236}">
                <a16:creationId xmlns:a16="http://schemas.microsoft.com/office/drawing/2014/main" id="{86EF53E9-FEE4-CCE3-2696-CEE50B69F236}"/>
              </a:ext>
            </a:extLst>
          </p:cNvPr>
          <p:cNvSpPr>
            <a:spLocks noGrp="1"/>
          </p:cNvSpPr>
          <p:nvPr>
            <p:ph type="body" sz="quarter" idx="13" hasCustomPrompt="1"/>
          </p:nvPr>
        </p:nvSpPr>
        <p:spPr>
          <a:xfrm>
            <a:off x="438912" y="1700784"/>
            <a:ext cx="11307762" cy="4210050"/>
          </a:xfrm>
        </p:spPr>
        <p:txBody>
          <a:bodyPr/>
          <a:lstStyle>
            <a:lvl1pPr marL="0" indent="0">
              <a:buNone/>
              <a:defRPr/>
            </a:lvl1pPr>
          </a:lstStyle>
          <a:p>
            <a:pPr lvl="0"/>
            <a:r>
              <a:rPr lang="en-US"/>
              <a:t>Click to add Terminal Learning Objective</a:t>
            </a:r>
          </a:p>
        </p:txBody>
      </p:sp>
      <p:sp>
        <p:nvSpPr>
          <p:cNvPr id="2" name="Text Placeholder 8">
            <a:extLst>
              <a:ext uri="{FF2B5EF4-FFF2-40B4-BE49-F238E27FC236}">
                <a16:creationId xmlns:a16="http://schemas.microsoft.com/office/drawing/2014/main" id="{C64BFD35-504F-31CA-4962-2E7068BE90BC}"/>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463453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EB7C-CB03-89A3-7B8F-653304801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A008F4-C0FE-A04F-1316-40519194783B}"/>
              </a:ext>
            </a:extLst>
          </p:cNvPr>
          <p:cNvSpPr>
            <a:spLocks noGrp="1"/>
          </p:cNvSpPr>
          <p:nvPr>
            <p:ph type="dt" sz="half" idx="10"/>
          </p:nvPr>
        </p:nvSpPr>
        <p:spPr>
          <a:xfrm>
            <a:off x="517584" y="6356350"/>
            <a:ext cx="2520355" cy="365125"/>
          </a:xfrm>
        </p:spPr>
        <p:txBody>
          <a:bodyPr/>
          <a:lstStyle/>
          <a:p>
            <a:fld id="{14723AFA-9489-4BC8-8B40-71941F7392FC}" type="datetime1">
              <a:rPr lang="en-US" smtClean="0"/>
              <a:t>4/16/2026</a:t>
            </a:fld>
            <a:endParaRPr lang="en-US" dirty="0"/>
          </a:p>
        </p:txBody>
      </p:sp>
      <p:sp>
        <p:nvSpPr>
          <p:cNvPr id="4" name="Footer Placeholder 3">
            <a:extLst>
              <a:ext uri="{FF2B5EF4-FFF2-40B4-BE49-F238E27FC236}">
                <a16:creationId xmlns:a16="http://schemas.microsoft.com/office/drawing/2014/main" id="{A1D5F98F-195F-4717-2F0D-C833AEC95296}"/>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968E8BCE-F264-0A98-BF9C-3FE25038EE7E}"/>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6" name="Picture 5">
            <a:extLst>
              <a:ext uri="{FF2B5EF4-FFF2-40B4-BE49-F238E27FC236}">
                <a16:creationId xmlns:a16="http://schemas.microsoft.com/office/drawing/2014/main" id="{D7D1C29D-6094-2BFD-B1E1-89617B52E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7" name="Rectangle 6">
            <a:extLst>
              <a:ext uri="{FF2B5EF4-FFF2-40B4-BE49-F238E27FC236}">
                <a16:creationId xmlns:a16="http://schemas.microsoft.com/office/drawing/2014/main" id="{E1BE6E9A-F824-49E6-8140-2AEF8F52CE5E}"/>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52E64E12-0840-99A5-D1C2-9A060240BE1E}"/>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582929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all To 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38912" y="1700784"/>
            <a:ext cx="11162581" cy="813291"/>
          </a:xfrm>
        </p:spPr>
        <p:txBody>
          <a:bodyPr anchor="t" anchorCtr="0">
            <a:normAutofit/>
          </a:bodyPr>
          <a:lstStyle>
            <a:lvl1pPr>
              <a:defRPr sz="2800"/>
            </a:lvl1pPr>
          </a:lstStyle>
          <a:p>
            <a:r>
              <a:rPr lang="en-US"/>
              <a:t>Click to add Call To Action</a:t>
            </a:r>
            <a:br>
              <a:rPr lang="en-US"/>
            </a:br>
            <a:endParaRPr lang="en-US"/>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17584" y="6356350"/>
            <a:ext cx="2520355" cy="365125"/>
          </a:xfrm>
        </p:spPr>
        <p:txBody>
          <a:bodyPr/>
          <a:lstStyle/>
          <a:p>
            <a:fld id="{86A641FD-2D0D-42AF-A033-C006991A1213}" type="datetime1">
              <a:rPr lang="en-US" smtClean="0"/>
              <a:t>4/16/2026</a:t>
            </a:fld>
            <a:endParaRPr lang="en-US"/>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a:t>
            </a:fld>
            <a:endParaRPr lang="en-US"/>
          </a:p>
        </p:txBody>
      </p:sp>
      <p:sp>
        <p:nvSpPr>
          <p:cNvPr id="9" name="Text Placeholder 8">
            <a:extLst>
              <a:ext uri="{FF2B5EF4-FFF2-40B4-BE49-F238E27FC236}">
                <a16:creationId xmlns:a16="http://schemas.microsoft.com/office/drawing/2014/main" id="{5E2E3D4E-97E5-1B13-8813-02F39CC40577}"/>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8" name="Text Placeholder 7">
            <a:extLst>
              <a:ext uri="{FF2B5EF4-FFF2-40B4-BE49-F238E27FC236}">
                <a16:creationId xmlns:a16="http://schemas.microsoft.com/office/drawing/2014/main" id="{428E7672-97FB-4261-56E1-576F8E74D5A2}"/>
              </a:ext>
            </a:extLst>
          </p:cNvPr>
          <p:cNvSpPr>
            <a:spLocks noGrp="1"/>
          </p:cNvSpPr>
          <p:nvPr>
            <p:ph type="body" sz="quarter" idx="15"/>
          </p:nvPr>
        </p:nvSpPr>
        <p:spPr>
          <a:xfrm>
            <a:off x="438912" y="2646342"/>
            <a:ext cx="3538728" cy="3429000"/>
          </a:xfrm>
        </p:spPr>
        <p:txBody>
          <a:bodyPr>
            <a:normAutofit/>
          </a:bodyPr>
          <a:lstStyle>
            <a:lvl1pPr>
              <a:defRPr sz="2400"/>
            </a:lvl1pPr>
          </a:lstStyle>
          <a:p>
            <a:pPr lvl="0"/>
            <a:r>
              <a:rPr lang="en-US"/>
              <a:t>Click to edit Master text styles</a:t>
            </a:r>
          </a:p>
        </p:txBody>
      </p:sp>
      <p:sp>
        <p:nvSpPr>
          <p:cNvPr id="3" name="Picture Placeholder 11">
            <a:extLst>
              <a:ext uri="{FF2B5EF4-FFF2-40B4-BE49-F238E27FC236}">
                <a16:creationId xmlns:a16="http://schemas.microsoft.com/office/drawing/2014/main" id="{9EC2CCC6-7B82-79E1-9FA0-FC9DE48DCB88}"/>
              </a:ext>
            </a:extLst>
          </p:cNvPr>
          <p:cNvSpPr>
            <a:spLocks noGrp="1"/>
          </p:cNvSpPr>
          <p:nvPr>
            <p:ph type="pic" sz="quarter" idx="16" hasCustomPrompt="1"/>
          </p:nvPr>
        </p:nvSpPr>
        <p:spPr>
          <a:xfrm>
            <a:off x="4434840" y="2642616"/>
            <a:ext cx="7315200" cy="34290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Tree>
    <p:extLst>
      <p:ext uri="{BB962C8B-B14F-4D97-AF65-F5344CB8AC3E}">
        <p14:creationId xmlns:p14="http://schemas.microsoft.com/office/powerpoint/2010/main" val="141628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Lar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2A609CC-C963-22EE-4680-2B61C50E79F0}"/>
              </a:ext>
            </a:extLst>
          </p:cNvPr>
          <p:cNvSpPr>
            <a:spLocks noGrp="1"/>
          </p:cNvSpPr>
          <p:nvPr>
            <p:ph type="dt" sz="half" idx="10"/>
          </p:nvPr>
        </p:nvSpPr>
        <p:spPr>
          <a:xfrm>
            <a:off x="503208" y="6356350"/>
            <a:ext cx="2534732" cy="365125"/>
          </a:xfrm>
        </p:spPr>
        <p:txBody>
          <a:bodyPr/>
          <a:lstStyle/>
          <a:p>
            <a:fld id="{CDF17356-DDAC-463D-8164-4E35BD9B730E}" type="datetime1">
              <a:rPr lang="en-US" smtClean="0"/>
              <a:t>4/16/2026</a:t>
            </a:fld>
            <a:endParaRPr lang="en-US" dirty="0"/>
          </a:p>
        </p:txBody>
      </p:sp>
      <p:sp>
        <p:nvSpPr>
          <p:cNvPr id="6" name="Footer Placeholder 5">
            <a:extLst>
              <a:ext uri="{FF2B5EF4-FFF2-40B4-BE49-F238E27FC236}">
                <a16:creationId xmlns:a16="http://schemas.microsoft.com/office/drawing/2014/main" id="{A36FDB8B-8907-0CA3-4AEF-7BC5E2ABE349}"/>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D2285658-A443-8E24-41A7-00C6F4B0A145}"/>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8" name="Text Placeholder 7">
            <a:extLst>
              <a:ext uri="{FF2B5EF4-FFF2-40B4-BE49-F238E27FC236}">
                <a16:creationId xmlns:a16="http://schemas.microsoft.com/office/drawing/2014/main" id="{09A8B1F3-66ED-3D40-61F2-9193BE944B5A}"/>
              </a:ext>
            </a:extLst>
          </p:cNvPr>
          <p:cNvSpPr>
            <a:spLocks noGrp="1"/>
          </p:cNvSpPr>
          <p:nvPr>
            <p:ph type="body" sz="quarter" idx="13"/>
          </p:nvPr>
        </p:nvSpPr>
        <p:spPr>
          <a:xfrm>
            <a:off x="438912" y="1700784"/>
            <a:ext cx="353539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a:extLst>
              <a:ext uri="{FF2B5EF4-FFF2-40B4-BE49-F238E27FC236}">
                <a16:creationId xmlns:a16="http://schemas.microsoft.com/office/drawing/2014/main" id="{E58856A6-5826-A0EF-4451-6DF69A4D193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2" name="Picture Placeholder 11">
            <a:extLst>
              <a:ext uri="{FF2B5EF4-FFF2-40B4-BE49-F238E27FC236}">
                <a16:creationId xmlns:a16="http://schemas.microsoft.com/office/drawing/2014/main" id="{3CFCD236-ACBA-1BAA-C05A-0D88AD70ABCD}"/>
              </a:ext>
            </a:extLst>
          </p:cNvPr>
          <p:cNvSpPr>
            <a:spLocks noGrp="1"/>
          </p:cNvSpPr>
          <p:nvPr>
            <p:ph type="pic" sz="quarter" idx="16" hasCustomPrompt="1"/>
          </p:nvPr>
        </p:nvSpPr>
        <p:spPr>
          <a:xfrm>
            <a:off x="4443984" y="1700784"/>
            <a:ext cx="73152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3" name="Text Placeholder 10">
            <a:extLst>
              <a:ext uri="{FF2B5EF4-FFF2-40B4-BE49-F238E27FC236}">
                <a16:creationId xmlns:a16="http://schemas.microsoft.com/office/drawing/2014/main" id="{C953263A-4639-84C0-C3D8-4E58FC26278F}"/>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44009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Righ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5394960" cy="4343400"/>
          </a:xfrm>
        </p:spPr>
        <p:txBody>
          <a:bodyPr/>
          <a:lstStyle>
            <a:lvl1pPr marL="228600" indent="-228600">
              <a:buFont typeface="Arial" panose="020B0604020202020204" pitchFamily="34" charset="0"/>
              <a:buChar char="•"/>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0C6A323F-73F7-2304-DE07-5C77F5C9555A}"/>
              </a:ext>
            </a:extLst>
          </p:cNvPr>
          <p:cNvSpPr>
            <a:spLocks noGrp="1"/>
          </p:cNvSpPr>
          <p:nvPr>
            <p:ph type="pic" sz="quarter" idx="16" hasCustomPrompt="1"/>
          </p:nvPr>
        </p:nvSpPr>
        <p:spPr>
          <a:xfrm>
            <a:off x="6272784" y="1700784"/>
            <a:ext cx="54864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B04871BA-F9AE-CDC7-52A3-EC1A2A23390C}"/>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74162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ize Graphic Medi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11319278" cy="867318"/>
          </a:xfrm>
        </p:spPr>
        <p:txBody>
          <a:bodyPr/>
          <a:lstStyle>
            <a:lvl1pPr marL="0" indent="0">
              <a:buNone/>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7264DBBB-5B10-087E-7120-3238DBAD09B1}"/>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Text Placeholder 10">
            <a:extLst>
              <a:ext uri="{FF2B5EF4-FFF2-40B4-BE49-F238E27FC236}">
                <a16:creationId xmlns:a16="http://schemas.microsoft.com/office/drawing/2014/main" id="{A0ACEA95-F3DF-8618-38A4-BFA3ACCA4783}"/>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5741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ize Graph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D060EBA4-132C-A7E3-A83E-DE265CBC4C7C}"/>
              </a:ext>
            </a:extLst>
          </p:cNvPr>
          <p:cNvSpPr>
            <a:spLocks noGrp="1"/>
          </p:cNvSpPr>
          <p:nvPr>
            <p:ph type="pic" sz="quarter" idx="16" hasCustomPrompt="1"/>
          </p:nvPr>
        </p:nvSpPr>
        <p:spPr>
          <a:xfrm>
            <a:off x="438912" y="1700784"/>
            <a:ext cx="11320272"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8F23B25E-A73A-421A-2456-26F4525F0424}"/>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14838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4BA3AC7C-F021-5DC7-91AC-747679518336}"/>
              </a:ext>
            </a:extLst>
          </p:cNvPr>
          <p:cNvSpPr>
            <a:spLocks noGrp="1"/>
          </p:cNvSpPr>
          <p:nvPr>
            <p:ph type="pic" sz="quarter" idx="16" hasCustomPrompt="1"/>
          </p:nvPr>
        </p:nvSpPr>
        <p:spPr>
          <a:xfrm>
            <a:off x="438912"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3" name="Picture Placeholder 11">
            <a:extLst>
              <a:ext uri="{FF2B5EF4-FFF2-40B4-BE49-F238E27FC236}">
                <a16:creationId xmlns:a16="http://schemas.microsoft.com/office/drawing/2014/main" id="{F5FAE5D9-AA18-3DE7-EBB5-0870BE6D321F}"/>
              </a:ext>
            </a:extLst>
          </p:cNvPr>
          <p:cNvSpPr>
            <a:spLocks noGrp="1"/>
          </p:cNvSpPr>
          <p:nvPr>
            <p:ph type="pic" sz="quarter" idx="17" hasCustomPrompt="1"/>
          </p:nvPr>
        </p:nvSpPr>
        <p:spPr>
          <a:xfrm>
            <a:off x="4489318"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755D38E3-A57E-BFBC-1216-21185E38651F}"/>
              </a:ext>
            </a:extLst>
          </p:cNvPr>
          <p:cNvSpPr>
            <a:spLocks noGrp="1"/>
          </p:cNvSpPr>
          <p:nvPr>
            <p:ph type="pic" sz="quarter" idx="18" hasCustomPrompt="1"/>
          </p:nvPr>
        </p:nvSpPr>
        <p:spPr>
          <a:xfrm>
            <a:off x="8560574"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CDD10D4F-493F-A155-DC43-64BA3A71A1A3}"/>
              </a:ext>
            </a:extLst>
          </p:cNvPr>
          <p:cNvSpPr>
            <a:spLocks noGrp="1"/>
          </p:cNvSpPr>
          <p:nvPr>
            <p:ph type="pic" sz="quarter" idx="19" hasCustomPrompt="1"/>
          </p:nvPr>
        </p:nvSpPr>
        <p:spPr>
          <a:xfrm>
            <a:off x="438912"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37319367-0AB0-B3CF-E362-0C3BCA9D0980}"/>
              </a:ext>
            </a:extLst>
          </p:cNvPr>
          <p:cNvSpPr>
            <a:spLocks noGrp="1"/>
          </p:cNvSpPr>
          <p:nvPr>
            <p:ph type="pic" sz="quarter" idx="20" hasCustomPrompt="1"/>
          </p:nvPr>
        </p:nvSpPr>
        <p:spPr>
          <a:xfrm>
            <a:off x="4489318"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1" name="Picture Placeholder 11">
            <a:extLst>
              <a:ext uri="{FF2B5EF4-FFF2-40B4-BE49-F238E27FC236}">
                <a16:creationId xmlns:a16="http://schemas.microsoft.com/office/drawing/2014/main" id="{9C492700-2D46-62A0-C52A-99FF4C302B4A}"/>
              </a:ext>
            </a:extLst>
          </p:cNvPr>
          <p:cNvSpPr>
            <a:spLocks noGrp="1"/>
          </p:cNvSpPr>
          <p:nvPr>
            <p:ph type="pic" sz="quarter" idx="21" hasCustomPrompt="1"/>
          </p:nvPr>
        </p:nvSpPr>
        <p:spPr>
          <a:xfrm>
            <a:off x="8558784"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3" name="Text Placeholder 10">
            <a:extLst>
              <a:ext uri="{FF2B5EF4-FFF2-40B4-BE49-F238E27FC236}">
                <a16:creationId xmlns:a16="http://schemas.microsoft.com/office/drawing/2014/main" id="{51D4AFA2-B314-C1A8-0466-79B46D922AA1}"/>
              </a:ext>
            </a:extLst>
          </p:cNvPr>
          <p:cNvSpPr>
            <a:spLocks noGrp="1"/>
          </p:cNvSpPr>
          <p:nvPr>
            <p:ph type="body" sz="quarter" idx="22"/>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425268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Graphics">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F2889C3B-B742-4D9F-B0D9-B6931E6CFDEA}"/>
              </a:ext>
            </a:extLst>
          </p:cNvPr>
          <p:cNvSpPr>
            <a:spLocks noGrp="1"/>
          </p:cNvSpPr>
          <p:nvPr>
            <p:ph type="pic" sz="quarter" idx="16" hasCustomPrompt="1"/>
          </p:nvPr>
        </p:nvSpPr>
        <p:spPr>
          <a:xfrm>
            <a:off x="2507887"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F03A14BD-9FE4-6B90-DC2E-5DC92DED051F}"/>
              </a:ext>
            </a:extLst>
          </p:cNvPr>
          <p:cNvSpPr>
            <a:spLocks noGrp="1"/>
          </p:cNvSpPr>
          <p:nvPr>
            <p:ph type="pic" sz="quarter" idx="17" hasCustomPrompt="1"/>
          </p:nvPr>
        </p:nvSpPr>
        <p:spPr>
          <a:xfrm>
            <a:off x="6483713"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E13677E4-98E5-29D0-655F-912AA17D9D0C}"/>
              </a:ext>
            </a:extLst>
          </p:cNvPr>
          <p:cNvSpPr>
            <a:spLocks noGrp="1"/>
          </p:cNvSpPr>
          <p:nvPr>
            <p:ph type="pic" sz="quarter" idx="18" hasCustomPrompt="1"/>
          </p:nvPr>
        </p:nvSpPr>
        <p:spPr>
          <a:xfrm>
            <a:off x="2507887" y="3981211"/>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940365A4-E37E-EED9-7E38-B48320842236}"/>
              </a:ext>
            </a:extLst>
          </p:cNvPr>
          <p:cNvSpPr>
            <a:spLocks noGrp="1"/>
          </p:cNvSpPr>
          <p:nvPr>
            <p:ph type="pic" sz="quarter" idx="19" hasCustomPrompt="1"/>
          </p:nvPr>
        </p:nvSpPr>
        <p:spPr>
          <a:xfrm>
            <a:off x="6483713" y="3977640"/>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userDrawn="1">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userDrawn="1">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userDrawn="1">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userDrawn="1">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Text Placeholder 10">
            <a:extLst>
              <a:ext uri="{FF2B5EF4-FFF2-40B4-BE49-F238E27FC236}">
                <a16:creationId xmlns:a16="http://schemas.microsoft.com/office/drawing/2014/main" id="{58A91402-2CF8-7C7E-7C45-A0B8A97C1428}"/>
              </a:ext>
            </a:extLst>
          </p:cNvPr>
          <p:cNvSpPr>
            <a:spLocks noGrp="1"/>
          </p:cNvSpPr>
          <p:nvPr>
            <p:ph type="body" sz="quarter" idx="20"/>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2463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3" name="Content Placeholder 2">
            <a:extLst>
              <a:ext uri="{FF2B5EF4-FFF2-40B4-BE49-F238E27FC236}">
                <a16:creationId xmlns:a16="http://schemas.microsoft.com/office/drawing/2014/main" id="{6A51D40A-9851-2740-4D12-B8C0A7D47CBB}"/>
              </a:ext>
            </a:extLst>
          </p:cNvPr>
          <p:cNvSpPr>
            <a:spLocks noGrp="1"/>
          </p:cNvSpPr>
          <p:nvPr>
            <p:ph sz="half" idx="1" hasCustomPrompt="1"/>
          </p:nvPr>
        </p:nvSpPr>
        <p:spPr>
          <a:xfrm>
            <a:off x="438912" y="1700784"/>
            <a:ext cx="11319278" cy="984050"/>
          </a:xfrm>
        </p:spPr>
        <p:txBody>
          <a:bodyPr/>
          <a:lstStyle>
            <a:lvl1pPr marL="0" indent="0">
              <a:buNone/>
              <a:defRPr/>
            </a:lvl1pPr>
          </a:lstStyle>
          <a:p>
            <a:pPr lvl="0"/>
            <a:r>
              <a:rPr lang="en-US"/>
              <a:t>Click to edit text</a:t>
            </a:r>
          </a:p>
        </p:txBody>
      </p:sp>
      <p:sp>
        <p:nvSpPr>
          <p:cNvPr id="11" name="Text Placeholder 10">
            <a:extLst>
              <a:ext uri="{FF2B5EF4-FFF2-40B4-BE49-F238E27FC236}">
                <a16:creationId xmlns:a16="http://schemas.microsoft.com/office/drawing/2014/main" id="{95804877-C65A-0223-EC50-2070B3C69F75}"/>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02582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2A3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A1B29-24AE-4195-50FB-CDC596FF609F}"/>
              </a:ext>
            </a:extLst>
          </p:cNvPr>
          <p:cNvSpPr>
            <a:spLocks noGrp="1"/>
          </p:cNvSpPr>
          <p:nvPr>
            <p:ph type="title"/>
          </p:nvPr>
        </p:nvSpPr>
        <p:spPr>
          <a:xfrm>
            <a:off x="838200" y="1605257"/>
            <a:ext cx="10515600" cy="8132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6BA9D-A6AC-6197-4868-2540E38CF1AD}"/>
              </a:ext>
            </a:extLst>
          </p:cNvPr>
          <p:cNvSpPr>
            <a:spLocks noGrp="1"/>
          </p:cNvSpPr>
          <p:nvPr>
            <p:ph type="body" idx="1"/>
          </p:nvPr>
        </p:nvSpPr>
        <p:spPr>
          <a:xfrm>
            <a:off x="838200" y="2410041"/>
            <a:ext cx="10515600" cy="1869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12814-4CE2-89E3-5ED5-7B9D27F78916}"/>
              </a:ext>
            </a:extLst>
          </p:cNvPr>
          <p:cNvSpPr>
            <a:spLocks noGrp="1"/>
          </p:cNvSpPr>
          <p:nvPr>
            <p:ph type="dt" sz="half" idx="2"/>
          </p:nvPr>
        </p:nvSpPr>
        <p:spPr>
          <a:xfrm>
            <a:off x="29474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968B1CFF-4006-4E64-88B8-712B12C49315}" type="datetime1">
              <a:rPr lang="en-US" smtClean="0"/>
              <a:t>4/16/2026</a:t>
            </a:fld>
            <a:endParaRPr lang="en-US" dirty="0"/>
          </a:p>
        </p:txBody>
      </p:sp>
      <p:sp>
        <p:nvSpPr>
          <p:cNvPr id="5" name="Footer Placeholder 4">
            <a:extLst>
              <a:ext uri="{FF2B5EF4-FFF2-40B4-BE49-F238E27FC236}">
                <a16:creationId xmlns:a16="http://schemas.microsoft.com/office/drawing/2014/main" id="{4A810F17-A592-86E5-2433-E7CD7AE1D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UNCLASSIFIED</a:t>
            </a:r>
          </a:p>
        </p:txBody>
      </p:sp>
      <p:sp>
        <p:nvSpPr>
          <p:cNvPr id="6" name="Slide Number Placeholder 5">
            <a:extLst>
              <a:ext uri="{FF2B5EF4-FFF2-40B4-BE49-F238E27FC236}">
                <a16:creationId xmlns:a16="http://schemas.microsoft.com/office/drawing/2014/main" id="{40D5CC12-707E-63AC-6E17-138B36B0FA57}"/>
              </a:ext>
            </a:extLst>
          </p:cNvPr>
          <p:cNvSpPr>
            <a:spLocks noGrp="1"/>
          </p:cNvSpPr>
          <p:nvPr>
            <p:ph type="sldNum" sz="quarter" idx="4"/>
          </p:nvPr>
        </p:nvSpPr>
        <p:spPr>
          <a:xfrm>
            <a:off x="9154060" y="6356350"/>
            <a:ext cx="2532888"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92230763-09DA-4369-B759-4F3C13DCD774}" type="slidenum">
              <a:rPr lang="en-US" smtClean="0"/>
              <a:pPr/>
              <a:t>‹#›</a:t>
            </a:fld>
            <a:endParaRPr lang="en-US" dirty="0"/>
          </a:p>
        </p:txBody>
      </p:sp>
      <p:sp>
        <p:nvSpPr>
          <p:cNvPr id="10" name="Rectangle 9">
            <a:extLst>
              <a:ext uri="{FF2B5EF4-FFF2-40B4-BE49-F238E27FC236}">
                <a16:creationId xmlns:a16="http://schemas.microsoft.com/office/drawing/2014/main" id="{19F827ED-2886-5A2D-3E72-7A5387C173F1}"/>
              </a:ext>
            </a:extLst>
          </p:cNvPr>
          <p:cNvSpPr/>
          <p:nvPr userDrawn="1"/>
        </p:nvSpPr>
        <p:spPr>
          <a:xfrm>
            <a:off x="-11332" y="-12274"/>
            <a:ext cx="12203331" cy="1235318"/>
          </a:xfrm>
          <a:prstGeom prst="rect">
            <a:avLst/>
          </a:prstGeom>
          <a:solidFill>
            <a:srgbClr val="797979">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4CE13E1-0207-47A5-6EEC-9ACF10D3F46B}"/>
              </a:ext>
            </a:extLst>
          </p:cNvPr>
          <p:cNvSpPr/>
          <p:nvPr userDrawn="1"/>
        </p:nvSpPr>
        <p:spPr>
          <a:xfrm>
            <a:off x="-15498" y="256741"/>
            <a:ext cx="11978898" cy="1235318"/>
          </a:xfrm>
          <a:prstGeom prst="rect">
            <a:avLst/>
          </a:prstGeom>
          <a:solidFill>
            <a:srgbClr val="E8B00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7158F75-3367-89B8-35DC-EB2DEF54B96E}"/>
              </a:ext>
            </a:extLst>
          </p:cNvPr>
          <p:cNvSpPr/>
          <p:nvPr userDrawn="1"/>
        </p:nvSpPr>
        <p:spPr>
          <a:xfrm>
            <a:off x="183552" y="447039"/>
            <a:ext cx="12008448" cy="1149199"/>
          </a:xfrm>
          <a:prstGeom prst="rect">
            <a:avLst/>
          </a:prstGeom>
          <a:solidFill>
            <a:srgbClr val="022A3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8" name="Freeform: Shape 15">
            <a:extLst>
              <a:ext uri="{FF2B5EF4-FFF2-40B4-BE49-F238E27FC236}">
                <a16:creationId xmlns:a16="http://schemas.microsoft.com/office/drawing/2014/main" id="{68216FC1-B263-CA92-E6EF-DF40AAB97175}"/>
              </a:ext>
            </a:extLst>
          </p:cNvPr>
          <p:cNvSpPr/>
          <p:nvPr userDrawn="1"/>
        </p:nvSpPr>
        <p:spPr>
          <a:xfrm>
            <a:off x="10648950" y="652377"/>
            <a:ext cx="1539875"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875" h="758825">
                <a:moveTo>
                  <a:pt x="1539875" y="6350"/>
                </a:moveTo>
                <a:lnTo>
                  <a:pt x="1539875" y="758825"/>
                </a:lnTo>
                <a:lnTo>
                  <a:pt x="0" y="752475"/>
                </a:lnTo>
                <a:lnTo>
                  <a:pt x="301625" y="0"/>
                </a:lnTo>
                <a:lnTo>
                  <a:pt x="1539875" y="635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descr="Logo&#10;&#10;Description automatically generated">
            <a:extLst>
              <a:ext uri="{FF2B5EF4-FFF2-40B4-BE49-F238E27FC236}">
                <a16:creationId xmlns:a16="http://schemas.microsoft.com/office/drawing/2014/main" id="{3669405B-E72C-2A9B-6C6B-AC88133CA596}"/>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1117603" y="579437"/>
            <a:ext cx="819873" cy="819873"/>
          </a:xfrm>
          <a:prstGeom prst="rect">
            <a:avLst/>
          </a:prstGeom>
          <a:effectLst/>
        </p:spPr>
      </p:pic>
      <p:sp>
        <p:nvSpPr>
          <p:cNvPr id="21" name="Freeform: Shape 16">
            <a:extLst>
              <a:ext uri="{FF2B5EF4-FFF2-40B4-BE49-F238E27FC236}">
                <a16:creationId xmlns:a16="http://schemas.microsoft.com/office/drawing/2014/main" id="{A348C5CA-9043-6A6D-1B95-81AA468BDA22}"/>
              </a:ext>
            </a:extLst>
          </p:cNvPr>
          <p:cNvSpPr/>
          <p:nvPr userDrawn="1"/>
        </p:nvSpPr>
        <p:spPr>
          <a:xfrm>
            <a:off x="10274302" y="652377"/>
            <a:ext cx="609600"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758825">
                <a:moveTo>
                  <a:pt x="609600" y="0"/>
                </a:moveTo>
                <a:lnTo>
                  <a:pt x="314325" y="755650"/>
                </a:lnTo>
                <a:lnTo>
                  <a:pt x="0" y="758825"/>
                </a:lnTo>
                <a:lnTo>
                  <a:pt x="317500" y="0"/>
                </a:lnTo>
                <a:lnTo>
                  <a:pt x="609600"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Freeform: Shape 19">
            <a:extLst>
              <a:ext uri="{FF2B5EF4-FFF2-40B4-BE49-F238E27FC236}">
                <a16:creationId xmlns:a16="http://schemas.microsoft.com/office/drawing/2014/main" id="{4A68AF97-F249-E8D8-2AE1-7EE30713DBFA}"/>
              </a:ext>
            </a:extLst>
          </p:cNvPr>
          <p:cNvSpPr/>
          <p:nvPr userDrawn="1"/>
        </p:nvSpPr>
        <p:spPr>
          <a:xfrm>
            <a:off x="10058402" y="652378"/>
            <a:ext cx="473073" cy="666661"/>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425450 w 609600"/>
              <a:gd name="connsiteY3" fmla="*/ 0 h 758825"/>
              <a:gd name="connsiteX4" fmla="*/ 609600 w 609600"/>
              <a:gd name="connsiteY4" fmla="*/ 0 h 758825"/>
              <a:gd name="connsiteX0" fmla="*/ 444500 w 444500"/>
              <a:gd name="connsiteY0" fmla="*/ 0 h 755650"/>
              <a:gd name="connsiteX1" fmla="*/ 149225 w 444500"/>
              <a:gd name="connsiteY1" fmla="*/ 755650 h 755650"/>
              <a:gd name="connsiteX2" fmla="*/ 0 w 444500"/>
              <a:gd name="connsiteY2" fmla="*/ 752475 h 755650"/>
              <a:gd name="connsiteX3" fmla="*/ 260350 w 444500"/>
              <a:gd name="connsiteY3" fmla="*/ 0 h 755650"/>
              <a:gd name="connsiteX4" fmla="*/ 444500 w 444500"/>
              <a:gd name="connsiteY4" fmla="*/ 0 h 755650"/>
              <a:gd name="connsiteX0" fmla="*/ 444500 w 444500"/>
              <a:gd name="connsiteY0" fmla="*/ 0 h 755650"/>
              <a:gd name="connsiteX1" fmla="*/ 149225 w 444500"/>
              <a:gd name="connsiteY1" fmla="*/ 755650 h 755650"/>
              <a:gd name="connsiteX2" fmla="*/ 0 w 444500"/>
              <a:gd name="connsiteY2" fmla="*/ 752475 h 755650"/>
              <a:gd name="connsiteX3" fmla="*/ 307975 w 444500"/>
              <a:gd name="connsiteY3" fmla="*/ 0 h 755650"/>
              <a:gd name="connsiteX4" fmla="*/ 444500 w 444500"/>
              <a:gd name="connsiteY4" fmla="*/ 0 h 755650"/>
              <a:gd name="connsiteX0" fmla="*/ 441325 w 441325"/>
              <a:gd name="connsiteY0" fmla="*/ 0 h 758825"/>
              <a:gd name="connsiteX1" fmla="*/ 146050 w 441325"/>
              <a:gd name="connsiteY1" fmla="*/ 755650 h 758825"/>
              <a:gd name="connsiteX2" fmla="*/ 0 w 441325"/>
              <a:gd name="connsiteY2" fmla="*/ 758825 h 758825"/>
              <a:gd name="connsiteX3" fmla="*/ 304800 w 441325"/>
              <a:gd name="connsiteY3" fmla="*/ 0 h 758825"/>
              <a:gd name="connsiteX4" fmla="*/ 441325 w 441325"/>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25" h="758825">
                <a:moveTo>
                  <a:pt x="441325" y="0"/>
                </a:moveTo>
                <a:lnTo>
                  <a:pt x="146050" y="755650"/>
                </a:lnTo>
                <a:lnTo>
                  <a:pt x="0" y="758825"/>
                </a:lnTo>
                <a:lnTo>
                  <a:pt x="304800" y="0"/>
                </a:lnTo>
                <a:lnTo>
                  <a:pt x="441325"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Action Button: Blank 8">
            <a:hlinkClick r:id="" action="ppaction://hlinkshowjump?jump=lastslide" highlightClick="1"/>
            <a:extLst>
              <a:ext uri="{FF2B5EF4-FFF2-40B4-BE49-F238E27FC236}">
                <a16:creationId xmlns:a16="http://schemas.microsoft.com/office/drawing/2014/main" id="{F9A098A6-47AD-1AE5-93DC-82E0991FBC2F}"/>
              </a:ext>
            </a:extLst>
          </p:cNvPr>
          <p:cNvSpPr/>
          <p:nvPr userDrawn="1"/>
        </p:nvSpPr>
        <p:spPr>
          <a:xfrm>
            <a:off x="11215269" y="247019"/>
            <a:ext cx="752343" cy="218166"/>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100" dirty="0"/>
              <a:t>Glossary</a:t>
            </a:r>
          </a:p>
        </p:txBody>
      </p:sp>
      <p:pic>
        <p:nvPicPr>
          <p:cNvPr id="24" name="Picture 23" descr="Text&#10;&#10;AI-generated content may be incorrect.">
            <a:extLst>
              <a:ext uri="{FF2B5EF4-FFF2-40B4-BE49-F238E27FC236}">
                <a16:creationId xmlns:a16="http://schemas.microsoft.com/office/drawing/2014/main" id="{7AA000AE-A9EF-9AA8-FAF0-97639B03287C}"/>
              </a:ext>
            </a:extLst>
          </p:cNvPr>
          <p:cNvPicPr>
            <a:picLocks noChangeAspect="1"/>
          </p:cNvPicPr>
          <p:nvPr userDrawn="1"/>
        </p:nvPicPr>
        <p:blipFill>
          <a:blip r:embed="rId24"/>
          <a:stretch>
            <a:fillRect/>
          </a:stretch>
        </p:blipFill>
        <p:spPr>
          <a:xfrm>
            <a:off x="213995" y="480388"/>
            <a:ext cx="1746885" cy="1116220"/>
          </a:xfrm>
          <a:prstGeom prst="rect">
            <a:avLst/>
          </a:prstGeom>
        </p:spPr>
      </p:pic>
    </p:spTree>
    <p:extLst>
      <p:ext uri="{BB962C8B-B14F-4D97-AF65-F5344CB8AC3E}">
        <p14:creationId xmlns:p14="http://schemas.microsoft.com/office/powerpoint/2010/main" val="3736831245"/>
      </p:ext>
    </p:extLst>
  </p:cSld>
  <p:clrMap bg1="dk1" tx1="lt1" bg2="dk2" tx2="lt2" accent1="accent1" accent2="accent2" accent3="accent3" accent4="accent4" accent5="accent5" accent6="accent6" hlink="hlink" folHlink="folHlink"/>
  <p:sldLayoutIdLst>
    <p:sldLayoutId id="2147483679" r:id="rId1"/>
    <p:sldLayoutId id="2147483705" r:id="rId2"/>
    <p:sldLayoutId id="2147483687" r:id="rId3"/>
    <p:sldLayoutId id="2147483692" r:id="rId4"/>
    <p:sldLayoutId id="2147483706" r:id="rId5"/>
    <p:sldLayoutId id="2147483707" r:id="rId6"/>
    <p:sldLayoutId id="2147483708" r:id="rId7"/>
    <p:sldLayoutId id="2147483710" r:id="rId8"/>
    <p:sldLayoutId id="2147483709" r:id="rId9"/>
    <p:sldLayoutId id="2147483712" r:id="rId10"/>
    <p:sldLayoutId id="2147483685" r:id="rId11"/>
    <p:sldLayoutId id="2147483697" r:id="rId12"/>
    <p:sldLayoutId id="2147483701" r:id="rId13"/>
    <p:sldLayoutId id="2147483699" r:id="rId14"/>
    <p:sldLayoutId id="2147483711" r:id="rId15"/>
    <p:sldLayoutId id="2147483702" r:id="rId16"/>
    <p:sldLayoutId id="2147483694" r:id="rId17"/>
    <p:sldLayoutId id="2147483695" r:id="rId18"/>
    <p:sldLayoutId id="2147483681" r:id="rId19"/>
    <p:sldLayoutId id="2147483684" r:id="rId20"/>
    <p:sldLayoutId id="2147483713" r:id="rId21"/>
  </p:sldLayoutIdLst>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07" userDrawn="1">
          <p15:clr>
            <a:srgbClr val="F26B43"/>
          </p15:clr>
        </p15:guide>
        <p15:guide id="2" pos="74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mynavyhr.navy.mil/Support-Services/Culture-Resilience/Warrior-Toughnes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netc.navy.mil/Warrior-Toughnes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C620CB-41B0-A210-34C2-7885DBFBC63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Welcome</a:t>
            </a:r>
          </a:p>
        </p:txBody>
      </p:sp>
      <p:pic>
        <p:nvPicPr>
          <p:cNvPr id="7" name="Picture 6" descr="Warrior Toughness logo. Mind, body, spirit.">
            <a:extLst>
              <a:ext uri="{FF2B5EF4-FFF2-40B4-BE49-F238E27FC236}">
                <a16:creationId xmlns:a16="http://schemas.microsoft.com/office/drawing/2014/main" id="{71857017-E28F-F9BD-8BDB-61139D44A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247" y="855354"/>
            <a:ext cx="5635507" cy="5635507"/>
          </a:xfrm>
          <a:prstGeom prst="rect">
            <a:avLst/>
          </a:prstGeom>
          <a:effectLst>
            <a:outerShdw blurRad="177800" dist="114300" dir="2700000" algn="tl" rotWithShape="0">
              <a:prstClr val="black">
                <a:alpha val="40000"/>
              </a:prstClr>
            </a:outerShdw>
          </a:effectLst>
        </p:spPr>
      </p:pic>
    </p:spTree>
    <p:extLst>
      <p:ext uri="{BB962C8B-B14F-4D97-AF65-F5344CB8AC3E}">
        <p14:creationId xmlns:p14="http://schemas.microsoft.com/office/powerpoint/2010/main" val="179078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5BEB3-3206-96BF-8E65-478C595CAE37}"/>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818EEC12-F1A2-AD0C-F768-5109129A6FDB}"/>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Goals: Warrior Mindset</a:t>
            </a:r>
          </a:p>
        </p:txBody>
      </p:sp>
      <p:sp>
        <p:nvSpPr>
          <p:cNvPr id="6" name="Text Placeholder 8">
            <a:extLst>
              <a:ext uri="{FF2B5EF4-FFF2-40B4-BE49-F238E27FC236}">
                <a16:creationId xmlns:a16="http://schemas.microsoft.com/office/drawing/2014/main" id="{45348828-EE48-8283-029F-21FA2826521D}"/>
              </a:ext>
            </a:extLst>
          </p:cNvPr>
          <p:cNvSpPr txBox="1">
            <a:spLocks/>
          </p:cNvSpPr>
          <p:nvPr/>
        </p:nvSpPr>
        <p:spPr>
          <a:xfrm>
            <a:off x="2240280" y="640080"/>
            <a:ext cx="7543800" cy="704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0" i="0" dirty="0">
                <a:latin typeface="+mn-lt"/>
              </a:rPr>
              <a:t>What are some examples of how our SMART goals tie back into the Warrior Mindset?</a:t>
            </a:r>
            <a:endParaRPr lang="en-US" sz="2000" dirty="0"/>
          </a:p>
        </p:txBody>
      </p:sp>
      <p:pic>
        <p:nvPicPr>
          <p:cNvPr id="3" name="Picture 2">
            <a:extLst>
              <a:ext uri="{FF2B5EF4-FFF2-40B4-BE49-F238E27FC236}">
                <a16:creationId xmlns:a16="http://schemas.microsoft.com/office/drawing/2014/main" id="{3AEE5A52-C3C1-EA19-2DBA-750AA7E9AA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sp>
        <p:nvSpPr>
          <p:cNvPr id="2" name="Footer Placeholder 1">
            <a:extLst>
              <a:ext uri="{FF2B5EF4-FFF2-40B4-BE49-F238E27FC236}">
                <a16:creationId xmlns:a16="http://schemas.microsoft.com/office/drawing/2014/main" id="{BA6CBC25-B7EF-E69A-7931-256D364A36CA}"/>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00FAF10E-9AAB-0A06-57F9-C73112C8C42E}"/>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10</a:t>
            </a:fld>
            <a:endParaRPr lang="en-US" dirty="0"/>
          </a:p>
        </p:txBody>
      </p:sp>
      <p:pic>
        <p:nvPicPr>
          <p:cNvPr id="5" name="Picture 4">
            <a:extLst>
              <a:ext uri="{FF2B5EF4-FFF2-40B4-BE49-F238E27FC236}">
                <a16:creationId xmlns:a16="http://schemas.microsoft.com/office/drawing/2014/main" id="{132FEA38-9D48-DD2B-02E6-DCE7BBA39DA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97" y="1883973"/>
            <a:ext cx="3999773" cy="3980070"/>
          </a:xfrm>
          <a:prstGeom prst="rect">
            <a:avLst/>
          </a:prstGeom>
        </p:spPr>
      </p:pic>
    </p:spTree>
    <p:extLst>
      <p:ext uri="{BB962C8B-B14F-4D97-AF65-F5344CB8AC3E}">
        <p14:creationId xmlns:p14="http://schemas.microsoft.com/office/powerpoint/2010/main" val="115317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CD4620-0332-EBDF-4AFB-6D80C58B8E4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Call to Action</a:t>
            </a:r>
          </a:p>
        </p:txBody>
      </p:sp>
      <p:sp>
        <p:nvSpPr>
          <p:cNvPr id="5" name="TextBox 4">
            <a:extLst>
              <a:ext uri="{FF2B5EF4-FFF2-40B4-BE49-F238E27FC236}">
                <a16:creationId xmlns:a16="http://schemas.microsoft.com/office/drawing/2014/main" id="{424BAB13-87A6-550D-3580-B5739A8EA08B}"/>
              </a:ext>
            </a:extLst>
          </p:cNvPr>
          <p:cNvSpPr txBox="1"/>
          <p:nvPr/>
        </p:nvSpPr>
        <p:spPr>
          <a:xfrm>
            <a:off x="424398" y="1647052"/>
            <a:ext cx="10461316" cy="523220"/>
          </a:xfrm>
          <a:prstGeom prst="rect">
            <a:avLst/>
          </a:prstGeom>
          <a:noFill/>
        </p:spPr>
        <p:txBody>
          <a:bodyPr wrap="square" rtlCol="0">
            <a:spAutoFit/>
          </a:bodyPr>
          <a:lstStyle/>
          <a:p>
            <a:r>
              <a:rPr lang="en-US" sz="2800" dirty="0"/>
              <a:t>Set goals to build Warrior Toughness!</a:t>
            </a:r>
          </a:p>
        </p:txBody>
      </p:sp>
      <p:pic>
        <p:nvPicPr>
          <p:cNvPr id="7" name="Picture 6">
            <a:extLst>
              <a:ext uri="{FF2B5EF4-FFF2-40B4-BE49-F238E27FC236}">
                <a16:creationId xmlns:a16="http://schemas.microsoft.com/office/drawing/2014/main" id="{71D8FB92-C393-E8EB-7CA1-02E8CBAB37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 y="2752344"/>
            <a:ext cx="11338560" cy="3297936"/>
          </a:xfrm>
          <a:prstGeom prst="rect">
            <a:avLst/>
          </a:prstGeom>
        </p:spPr>
      </p:pic>
      <p:sp>
        <p:nvSpPr>
          <p:cNvPr id="2" name="Footer Placeholder 1">
            <a:extLst>
              <a:ext uri="{FF2B5EF4-FFF2-40B4-BE49-F238E27FC236}">
                <a16:creationId xmlns:a16="http://schemas.microsoft.com/office/drawing/2014/main" id="{9E40963D-CA90-F7B9-55A7-A631DC553258}"/>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93D6E500-6154-9633-C07D-7E59702ADDD1}"/>
              </a:ext>
            </a:extLst>
          </p:cNvPr>
          <p:cNvSpPr>
            <a:spLocks noGrp="1"/>
          </p:cNvSpPr>
          <p:nvPr>
            <p:ph type="sldNum" sz="quarter" idx="12"/>
          </p:nvPr>
        </p:nvSpPr>
        <p:spPr>
          <a:xfrm>
            <a:off x="9154060" y="6356350"/>
            <a:ext cx="2551176" cy="365125"/>
          </a:xfrm>
        </p:spPr>
        <p:txBody>
          <a:bodyPr/>
          <a:lstStyle/>
          <a:p>
            <a:fld id="{92230763-09DA-4369-B759-4F3C13DCD774}" type="slidenum">
              <a:rPr lang="en-US" smtClean="0"/>
              <a:t>11</a:t>
            </a:fld>
            <a:endParaRPr lang="en-US"/>
          </a:p>
        </p:txBody>
      </p:sp>
    </p:spTree>
    <p:extLst>
      <p:ext uri="{BB962C8B-B14F-4D97-AF65-F5344CB8AC3E}">
        <p14:creationId xmlns:p14="http://schemas.microsoft.com/office/powerpoint/2010/main" val="206215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BE6B7-5AD5-82ED-1BB0-1EFF36EBF777}"/>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Warrior Toughness QR Code</a:t>
            </a:r>
          </a:p>
        </p:txBody>
      </p:sp>
      <p:pic>
        <p:nvPicPr>
          <p:cNvPr id="7" name="Picture 6" descr="Qr code. Warrior Toughness logo. Mind, body, spirit.">
            <a:hlinkClick r:id="rId3"/>
            <a:extLst>
              <a:ext uri="{FF2B5EF4-FFF2-40B4-BE49-F238E27FC236}">
                <a16:creationId xmlns:a16="http://schemas.microsoft.com/office/drawing/2014/main" id="{BC8CA07F-943E-537C-399C-766F18AD81E2}"/>
              </a:ext>
            </a:extLst>
          </p:cNvPr>
          <p:cNvPicPr>
            <a:picLocks noChangeAspect="1"/>
          </p:cNvPicPr>
          <p:nvPr/>
        </p:nvPicPr>
        <p:blipFill>
          <a:blip r:embed="rId4"/>
          <a:stretch>
            <a:fillRect/>
          </a:stretch>
        </p:blipFill>
        <p:spPr>
          <a:xfrm>
            <a:off x="426720" y="1700784"/>
            <a:ext cx="11338560" cy="4346448"/>
          </a:xfrm>
          <a:prstGeom prst="rect">
            <a:avLst/>
          </a:prstGeom>
        </p:spPr>
      </p:pic>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a:xfrm>
            <a:off x="9154060" y="6356350"/>
            <a:ext cx="2551176" cy="365125"/>
          </a:xfrm>
        </p:spPr>
        <p:txBody>
          <a:bodyPr/>
          <a:lstStyle/>
          <a:p>
            <a:fld id="{92230763-09DA-4369-B759-4F3C13DCD774}" type="slidenum">
              <a:rPr lang="en-US" smtClean="0"/>
              <a:t>12</a:t>
            </a:fld>
            <a:endParaRPr lang="en-US"/>
          </a:p>
        </p:txBody>
      </p:sp>
    </p:spTree>
    <p:extLst>
      <p:ext uri="{BB962C8B-B14F-4D97-AF65-F5344CB8AC3E}">
        <p14:creationId xmlns:p14="http://schemas.microsoft.com/office/powerpoint/2010/main" val="11648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E2D211-27FE-096C-92AA-6083327A758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References</a:t>
            </a:r>
          </a:p>
        </p:txBody>
      </p:sp>
      <p:sp>
        <p:nvSpPr>
          <p:cNvPr id="6" name="Text Placeholder 5">
            <a:extLst>
              <a:ext uri="{FF2B5EF4-FFF2-40B4-BE49-F238E27FC236}">
                <a16:creationId xmlns:a16="http://schemas.microsoft.com/office/drawing/2014/main" id="{617B1A3E-1673-7800-BD41-2E2823DB9B60}"/>
              </a:ext>
            </a:extLst>
          </p:cNvPr>
          <p:cNvSpPr>
            <a:spLocks noGrp="1"/>
          </p:cNvSpPr>
          <p:nvPr>
            <p:ph type="body" sz="quarter" idx="13"/>
          </p:nvPr>
        </p:nvSpPr>
        <p:spPr>
          <a:xfrm>
            <a:off x="438912" y="1700784"/>
            <a:ext cx="11188461" cy="4538362"/>
          </a:xfrm>
        </p:spPr>
        <p:txBody>
          <a:bodyPr/>
          <a:lstStyle/>
          <a:p>
            <a:r>
              <a:rPr lang="en-US" sz="4400" dirty="0"/>
              <a:t>Tools and Resources</a:t>
            </a:r>
          </a:p>
          <a:p>
            <a:pPr marL="228600" indent="-228600">
              <a:buFont typeface="Arial" panose="020B0604020202020204" pitchFamily="34" charset="0"/>
              <a:buChar char="•"/>
            </a:pPr>
            <a:r>
              <a:rPr lang="en-US" dirty="0" err="1"/>
              <a:t>MyNavy</a:t>
            </a:r>
            <a:r>
              <a:rPr lang="en-US" dirty="0"/>
              <a:t> HR, </a:t>
            </a:r>
            <a:r>
              <a:rPr lang="en-US" dirty="0">
                <a:hlinkClick r:id="rId3"/>
              </a:rPr>
              <a:t>Warrior Toughness</a:t>
            </a:r>
            <a:endParaRPr lang="en-US" dirty="0"/>
          </a:p>
          <a:p>
            <a:pPr marL="228600" indent="-228600">
              <a:buFont typeface="Arial" panose="020B0604020202020204" pitchFamily="34" charset="0"/>
              <a:buChar char="•"/>
            </a:pPr>
            <a:r>
              <a:rPr lang="en-US" dirty="0"/>
              <a:t>Warrior Toughness Placemat</a:t>
            </a:r>
          </a:p>
        </p:txBody>
      </p:sp>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p:txBody>
          <a:bodyPr/>
          <a:lstStyle/>
          <a:p>
            <a:fld id="{92230763-09DA-4369-B759-4F3C13DCD774}" type="slidenum">
              <a:rPr lang="en-US" smtClean="0"/>
              <a:t>13</a:t>
            </a:fld>
            <a:endParaRPr lang="en-US" dirty="0"/>
          </a:p>
        </p:txBody>
      </p:sp>
    </p:spTree>
    <p:extLst>
      <p:ext uri="{BB962C8B-B14F-4D97-AF65-F5344CB8AC3E}">
        <p14:creationId xmlns:p14="http://schemas.microsoft.com/office/powerpoint/2010/main" val="53427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65CCE2DA-D55C-EC57-BEB1-227EBD0A568E}"/>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Glossary</a:t>
            </a:r>
          </a:p>
        </p:txBody>
      </p:sp>
      <p:sp>
        <p:nvSpPr>
          <p:cNvPr id="11" name="Text Placeholder 5">
            <a:extLst>
              <a:ext uri="{FF2B5EF4-FFF2-40B4-BE49-F238E27FC236}">
                <a16:creationId xmlns:a16="http://schemas.microsoft.com/office/drawing/2014/main" id="{5257D5CC-A383-C378-E894-734E6FD5FBC2}"/>
              </a:ext>
              <a:ext uri="{C183D7F6-B498-43B3-948B-1728B52AA6E4}">
                <adec:decorative xmlns:adec="http://schemas.microsoft.com/office/drawing/2017/decorative" val="1"/>
              </a:ext>
            </a:extLst>
          </p:cNvPr>
          <p:cNvSpPr txBox="1">
            <a:spLocks/>
          </p:cNvSpPr>
          <p:nvPr/>
        </p:nvSpPr>
        <p:spPr>
          <a:xfrm>
            <a:off x="438912" y="1700785"/>
            <a:ext cx="11188461" cy="745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Glossary</a:t>
            </a:r>
            <a:endParaRPr lang="en-US" dirty="0"/>
          </a:p>
        </p:txBody>
      </p:sp>
      <p:graphicFrame>
        <p:nvGraphicFramePr>
          <p:cNvPr id="3" name="Table 2">
            <a:extLst>
              <a:ext uri="{FF2B5EF4-FFF2-40B4-BE49-F238E27FC236}">
                <a16:creationId xmlns:a16="http://schemas.microsoft.com/office/drawing/2014/main" id="{81B6CAD0-DF0C-16EC-5C5E-75A4DCBAE3CA}"/>
              </a:ext>
            </a:extLst>
          </p:cNvPr>
          <p:cNvGraphicFramePr>
            <a:graphicFrameLocks noGrp="1"/>
          </p:cNvGraphicFramePr>
          <p:nvPr>
            <p:extLst>
              <p:ext uri="{D42A27DB-BD31-4B8C-83A1-F6EECF244321}">
                <p14:modId xmlns:p14="http://schemas.microsoft.com/office/powerpoint/2010/main" val="2410359391"/>
              </p:ext>
            </p:extLst>
          </p:nvPr>
        </p:nvGraphicFramePr>
        <p:xfrm>
          <a:off x="416052" y="2446020"/>
          <a:ext cx="11188460" cy="1784753"/>
        </p:xfrm>
        <a:graphic>
          <a:graphicData uri="http://schemas.openxmlformats.org/drawingml/2006/table">
            <a:tbl>
              <a:tblPr firstRow="1" bandRow="1">
                <a:tableStyleId>{5C22544A-7EE6-4342-B048-85BDC9FD1C3A}</a:tableStyleId>
              </a:tblPr>
              <a:tblGrid>
                <a:gridCol w="2252807">
                  <a:extLst>
                    <a:ext uri="{9D8B030D-6E8A-4147-A177-3AD203B41FA5}">
                      <a16:colId xmlns:a16="http://schemas.microsoft.com/office/drawing/2014/main" val="501580281"/>
                    </a:ext>
                  </a:extLst>
                </a:gridCol>
                <a:gridCol w="8935653">
                  <a:extLst>
                    <a:ext uri="{9D8B030D-6E8A-4147-A177-3AD203B41FA5}">
                      <a16:colId xmlns:a16="http://schemas.microsoft.com/office/drawing/2014/main" val="4219681282"/>
                    </a:ext>
                  </a:extLst>
                </a:gridCol>
              </a:tblGrid>
              <a:tr h="230273">
                <a:tc>
                  <a:txBody>
                    <a:bodyPr/>
                    <a:lstStyle/>
                    <a:p>
                      <a:r>
                        <a:rPr lang="en-US" sz="800" b="0" dirty="0">
                          <a:solidFill>
                            <a:srgbClr val="022A3A"/>
                          </a:solidFill>
                          <a:latin typeface="Segoe UI" panose="020B0502040204020203" pitchFamily="34" charset="0"/>
                          <a:cs typeface="Segoe UI" panose="020B0502040204020203" pitchFamily="34" charset="0"/>
                        </a:rPr>
                        <a:t>Acronym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dirty="0">
                          <a:solidFill>
                            <a:srgbClr val="022A3A"/>
                          </a:solidFill>
                          <a:latin typeface="Segoe UI" panose="020B0502040204020203" pitchFamily="34" charset="0"/>
                          <a:cs typeface="Segoe UI" panose="020B0502040204020203" pitchFamily="34" charset="0"/>
                        </a:rPr>
                        <a:t>Term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176749"/>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OCS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Officer Candidate School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4325055"/>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SMART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Specific, Measurable, Attainable, Relevant, and Timely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3857048"/>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WT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Warrior Toughness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946194"/>
                  </a:ext>
                </a:extLst>
              </a:tr>
            </a:tbl>
          </a:graphicData>
        </a:graphic>
      </p:graphicFrame>
      <p:sp>
        <p:nvSpPr>
          <p:cNvPr id="4" name="Footer Placeholder 3">
            <a:extLst>
              <a:ext uri="{FF2B5EF4-FFF2-40B4-BE49-F238E27FC236}">
                <a16:creationId xmlns:a16="http://schemas.microsoft.com/office/drawing/2014/main" id="{2A71E610-23B6-EA45-D114-8605622F5867}"/>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3A6A6E6D-705A-8BBD-06BF-B610BFC90CD0}"/>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14</a:t>
            </a:fld>
            <a:endParaRPr lang="en-US" dirty="0"/>
          </a:p>
        </p:txBody>
      </p:sp>
    </p:spTree>
    <p:extLst>
      <p:ext uri="{BB962C8B-B14F-4D97-AF65-F5344CB8AC3E}">
        <p14:creationId xmlns:p14="http://schemas.microsoft.com/office/powerpoint/2010/main" val="836509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0AB1B3-969C-50F3-12FE-177005031188}"/>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Introduction</a:t>
            </a:r>
          </a:p>
        </p:txBody>
      </p:sp>
      <p:sp>
        <p:nvSpPr>
          <p:cNvPr id="6" name="TextBox 5">
            <a:extLst>
              <a:ext uri="{FF2B5EF4-FFF2-40B4-BE49-F238E27FC236}">
                <a16:creationId xmlns:a16="http://schemas.microsoft.com/office/drawing/2014/main" id="{5D506B58-772C-20B9-A1F6-08E2D364F809}"/>
              </a:ext>
            </a:extLst>
          </p:cNvPr>
          <p:cNvSpPr txBox="1"/>
          <p:nvPr/>
        </p:nvSpPr>
        <p:spPr>
          <a:xfrm>
            <a:off x="2984500" y="2086898"/>
            <a:ext cx="8242300" cy="923330"/>
          </a:xfrm>
          <a:prstGeom prst="rect">
            <a:avLst/>
          </a:prstGeom>
          <a:noFill/>
        </p:spPr>
        <p:txBody>
          <a:bodyPr wrap="square" rtlCol="0">
            <a:spAutoFit/>
          </a:bodyPr>
          <a:lstStyle/>
          <a:p>
            <a:r>
              <a:rPr lang="en-US" sz="5400" b="1"/>
              <a:t>Warrior Toughness</a:t>
            </a:r>
          </a:p>
        </p:txBody>
      </p:sp>
      <p:sp>
        <p:nvSpPr>
          <p:cNvPr id="3" name="Subtitle 2">
            <a:extLst>
              <a:ext uri="{FF2B5EF4-FFF2-40B4-BE49-F238E27FC236}">
                <a16:creationId xmlns:a16="http://schemas.microsoft.com/office/drawing/2014/main" id="{95722366-535C-0ACC-7D8D-98ACEAB09C10}"/>
              </a:ext>
            </a:extLst>
          </p:cNvPr>
          <p:cNvSpPr>
            <a:spLocks noGrp="1"/>
          </p:cNvSpPr>
          <p:nvPr>
            <p:ph type="subTitle" idx="1"/>
          </p:nvPr>
        </p:nvSpPr>
        <p:spPr/>
        <p:txBody>
          <a:bodyPr/>
          <a:lstStyle/>
          <a:p>
            <a:r>
              <a:rPr lang="en-US" dirty="0"/>
              <a:t>MIND • BODY • SPIRIT</a:t>
            </a:r>
          </a:p>
        </p:txBody>
      </p:sp>
      <p:sp>
        <p:nvSpPr>
          <p:cNvPr id="4" name="Text Placeholder 3">
            <a:extLst>
              <a:ext uri="{FF2B5EF4-FFF2-40B4-BE49-F238E27FC236}">
                <a16:creationId xmlns:a16="http://schemas.microsoft.com/office/drawing/2014/main" id="{77FABC52-7691-18C0-008A-71586A3B2D9F}"/>
              </a:ext>
            </a:extLst>
          </p:cNvPr>
          <p:cNvSpPr>
            <a:spLocks noGrp="1"/>
          </p:cNvSpPr>
          <p:nvPr>
            <p:ph type="body" sz="quarter" idx="13"/>
          </p:nvPr>
        </p:nvSpPr>
        <p:spPr/>
        <p:txBody>
          <a:bodyPr/>
          <a:lstStyle/>
          <a:p>
            <a:r>
              <a:rPr lang="en-US" dirty="0"/>
              <a:t>Goal Setting</a:t>
            </a:r>
          </a:p>
        </p:txBody>
      </p:sp>
    </p:spTree>
    <p:extLst>
      <p:ext uri="{BB962C8B-B14F-4D97-AF65-F5344CB8AC3E}">
        <p14:creationId xmlns:p14="http://schemas.microsoft.com/office/powerpoint/2010/main" val="326901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526FB3-B4F5-7664-A23A-92350665053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Learning Objective</a:t>
            </a:r>
          </a:p>
        </p:txBody>
      </p:sp>
      <p:sp>
        <p:nvSpPr>
          <p:cNvPr id="4" name="Text Placeholder 3">
            <a:extLst>
              <a:ext uri="{FF2B5EF4-FFF2-40B4-BE49-F238E27FC236}">
                <a16:creationId xmlns:a16="http://schemas.microsoft.com/office/drawing/2014/main" id="{DF8C1694-491B-4B4D-27EF-3D52F33287FC}"/>
              </a:ext>
            </a:extLst>
          </p:cNvPr>
          <p:cNvSpPr>
            <a:spLocks noGrp="1"/>
          </p:cNvSpPr>
          <p:nvPr>
            <p:ph type="body" sz="quarter" idx="13"/>
          </p:nvPr>
        </p:nvSpPr>
        <p:spPr/>
        <p:txBody>
          <a:bodyPr/>
          <a:lstStyle/>
          <a:p>
            <a:pPr marL="0" indent="0">
              <a:buNone/>
            </a:pPr>
            <a:r>
              <a:rPr lang="en-US" dirty="0"/>
              <a:t>Use goal setting to gain direction and focus to achieve desired behaviors.</a:t>
            </a:r>
          </a:p>
        </p:txBody>
      </p:sp>
      <p:sp>
        <p:nvSpPr>
          <p:cNvPr id="2" name="Footer Placeholder 1">
            <a:extLst>
              <a:ext uri="{FF2B5EF4-FFF2-40B4-BE49-F238E27FC236}">
                <a16:creationId xmlns:a16="http://schemas.microsoft.com/office/drawing/2014/main" id="{9EBE8AFE-D108-CFEA-B83F-EC5707381FC9}"/>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E76EAFCD-3A3B-A733-6813-EA16882E2EE5}"/>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3</a:t>
            </a:fld>
            <a:endParaRPr lang="en-US" dirty="0"/>
          </a:p>
        </p:txBody>
      </p:sp>
    </p:spTree>
    <p:extLst>
      <p:ext uri="{BB962C8B-B14F-4D97-AF65-F5344CB8AC3E}">
        <p14:creationId xmlns:p14="http://schemas.microsoft.com/office/powerpoint/2010/main" val="239131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Self-Confidence</a:t>
            </a:r>
          </a:p>
        </p:txBody>
      </p:sp>
      <p:sp>
        <p:nvSpPr>
          <p:cNvPr id="3" name="Text Placeholder 8">
            <a:extLst>
              <a:ext uri="{FF2B5EF4-FFF2-40B4-BE49-F238E27FC236}">
                <a16:creationId xmlns:a16="http://schemas.microsoft.com/office/drawing/2014/main" id="{DC853823-E064-E980-A77B-ADE54AD46954}"/>
              </a:ext>
            </a:extLst>
          </p:cNvPr>
          <p:cNvSpPr txBox="1">
            <a:spLocks/>
          </p:cNvSpPr>
          <p:nvPr/>
        </p:nvSpPr>
        <p:spPr>
          <a:xfrm>
            <a:off x="2240280" y="640080"/>
            <a:ext cx="7543800" cy="704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0" i="0" dirty="0">
                <a:latin typeface="+mn-lt"/>
              </a:rPr>
              <a:t>Why might having self-confidence be important?</a:t>
            </a:r>
            <a:endParaRPr lang="en-US" sz="2000" dirty="0"/>
          </a:p>
        </p:txBody>
      </p:sp>
      <p:pic>
        <p:nvPicPr>
          <p:cNvPr id="6" name="Picture 5" descr="Sailors in PPE- reflective vests, eye protection, and helmets.">
            <a:extLst>
              <a:ext uri="{FF2B5EF4-FFF2-40B4-BE49-F238E27FC236}">
                <a16:creationId xmlns:a16="http://schemas.microsoft.com/office/drawing/2014/main" id="{532BC5D0-4587-F133-4A58-B8BF95144D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4</a:t>
            </a:fld>
            <a:endParaRPr lang="en-US" dirty="0"/>
          </a:p>
        </p:txBody>
      </p:sp>
    </p:spTree>
    <p:extLst>
      <p:ext uri="{BB962C8B-B14F-4D97-AF65-F5344CB8AC3E}">
        <p14:creationId xmlns:p14="http://schemas.microsoft.com/office/powerpoint/2010/main" val="337690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278E-F040-D2E7-1547-2C17646C68C3}"/>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CD121AE-7A9A-480E-114B-FC27F81CAF21}"/>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Confident People</a:t>
            </a:r>
          </a:p>
        </p:txBody>
      </p:sp>
      <p:sp>
        <p:nvSpPr>
          <p:cNvPr id="3" name="Text Placeholder 8">
            <a:extLst>
              <a:ext uri="{FF2B5EF4-FFF2-40B4-BE49-F238E27FC236}">
                <a16:creationId xmlns:a16="http://schemas.microsoft.com/office/drawing/2014/main" id="{8C57BAC5-8B7F-900E-6BDF-F3615631E855}"/>
              </a:ext>
            </a:extLst>
          </p:cNvPr>
          <p:cNvSpPr txBox="1">
            <a:spLocks/>
          </p:cNvSpPr>
          <p:nvPr/>
        </p:nvSpPr>
        <p:spPr>
          <a:xfrm>
            <a:off x="2240280" y="640080"/>
            <a:ext cx="7543800" cy="704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0" i="0" dirty="0">
                <a:latin typeface="+mn-lt"/>
              </a:rPr>
              <a:t>How might strengthening our Warrior Mindset help us to build our self-confidence?</a:t>
            </a:r>
            <a:endParaRPr lang="en-US" sz="2000" dirty="0"/>
          </a:p>
        </p:txBody>
      </p:sp>
      <p:pic>
        <p:nvPicPr>
          <p:cNvPr id="5" name="Picture 4">
            <a:extLst>
              <a:ext uri="{FF2B5EF4-FFF2-40B4-BE49-F238E27FC236}">
                <a16:creationId xmlns:a16="http://schemas.microsoft.com/office/drawing/2014/main" id="{00866C7F-9A53-6813-FEBA-214D563E80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pic>
        <p:nvPicPr>
          <p:cNvPr id="6" name="Picture 5" descr="The Warrior Mindset embodies a holistic approach, integrating the mind, body, and spirit in a continuous cycle of commitment, preparation, execution, and reflection.">
            <a:extLst>
              <a:ext uri="{FF2B5EF4-FFF2-40B4-BE49-F238E27FC236}">
                <a16:creationId xmlns:a16="http://schemas.microsoft.com/office/drawing/2014/main" id="{9C28E844-E4A9-8371-1CE7-76915B5CD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627" y="1883973"/>
            <a:ext cx="3999773" cy="3980070"/>
          </a:xfrm>
          <a:prstGeom prst="rect">
            <a:avLst/>
          </a:prstGeom>
        </p:spPr>
      </p:pic>
      <p:sp>
        <p:nvSpPr>
          <p:cNvPr id="2" name="Footer Placeholder 1">
            <a:extLst>
              <a:ext uri="{FF2B5EF4-FFF2-40B4-BE49-F238E27FC236}">
                <a16:creationId xmlns:a16="http://schemas.microsoft.com/office/drawing/2014/main" id="{175B7EE6-17CB-5D65-C3D9-23541B0BCFAE}"/>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7A3A0C45-E4CF-49DA-F197-69376984DE9B}"/>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5</a:t>
            </a:fld>
            <a:endParaRPr lang="en-US" dirty="0"/>
          </a:p>
        </p:txBody>
      </p:sp>
    </p:spTree>
    <p:extLst>
      <p:ext uri="{BB962C8B-B14F-4D97-AF65-F5344CB8AC3E}">
        <p14:creationId xmlns:p14="http://schemas.microsoft.com/office/powerpoint/2010/main" val="71078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Goals</a:t>
            </a:r>
          </a:p>
        </p:txBody>
      </p:sp>
      <p:pic>
        <p:nvPicPr>
          <p:cNvPr id="3" name="Picture 2" descr="Illustration of a person thinking, with a brain image showing the two sides in conversation to represent internal reasoning.">
            <a:extLst>
              <a:ext uri="{FF2B5EF4-FFF2-40B4-BE49-F238E27FC236}">
                <a16:creationId xmlns:a16="http://schemas.microsoft.com/office/drawing/2014/main" id="{269269FB-A588-D15F-9480-D3B4ABA911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sp>
        <p:nvSpPr>
          <p:cNvPr id="5" name="Rectangle 4">
            <a:extLst>
              <a:ext uri="{FF2B5EF4-FFF2-40B4-BE49-F238E27FC236}">
                <a16:creationId xmlns:a16="http://schemas.microsoft.com/office/drawing/2014/main" id="{ADFC6FDB-81A9-7969-3273-1981C2D1DEED}"/>
              </a:ext>
              <a:ext uri="{C183D7F6-B498-43B3-948B-1728B52AA6E4}">
                <adec:decorative xmlns:adec="http://schemas.microsoft.com/office/drawing/2017/decorative" val="1"/>
              </a:ext>
            </a:extLst>
          </p:cNvPr>
          <p:cNvSpPr/>
          <p:nvPr/>
        </p:nvSpPr>
        <p:spPr>
          <a:xfrm>
            <a:off x="438329" y="1701608"/>
            <a:ext cx="4659549" cy="4343400"/>
          </a:xfrm>
          <a:prstGeom prst="rect">
            <a:avLst/>
          </a:prstGeom>
          <a:gradFill flip="none" rotWithShape="1">
            <a:gsLst>
              <a:gs pos="60000">
                <a:srgbClr val="C9992A"/>
              </a:gs>
              <a:gs pos="87000">
                <a:srgbClr val="C9992A">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2838AB1-5505-4BFB-8C96-9D478F5A486E}"/>
              </a:ext>
            </a:extLst>
          </p:cNvPr>
          <p:cNvSpPr txBox="1"/>
          <p:nvPr/>
        </p:nvSpPr>
        <p:spPr>
          <a:xfrm>
            <a:off x="591235" y="1903168"/>
            <a:ext cx="3193365" cy="3668697"/>
          </a:xfrm>
          <a:prstGeom prst="rect">
            <a:avLst/>
          </a:prstGeom>
          <a:noFill/>
        </p:spPr>
        <p:txBody>
          <a:bodyPr wrap="square" rtlCol="0">
            <a:spAutoFit/>
          </a:bodyPr>
          <a:lstStyle/>
          <a:p>
            <a:r>
              <a:rPr lang="en-US" sz="2200" i="0" dirty="0">
                <a:solidFill>
                  <a:srgbClr val="00293A"/>
                </a:solidFill>
                <a:effectLst/>
                <a:latin typeface="Segoe UI" panose="020B0502040204020203" pitchFamily="34" charset="0"/>
                <a:cs typeface="Segoe UI" panose="020B0502040204020203" pitchFamily="34" charset="0"/>
              </a:rPr>
              <a:t>Goals influence our:</a:t>
            </a:r>
          </a:p>
          <a:p>
            <a:pPr marL="342900" indent="-342900">
              <a:lnSpc>
                <a:spcPct val="250000"/>
              </a:lnSpc>
              <a:buSzPct val="100000"/>
              <a:buFont typeface="Wingdings 2" panose="05020102010507070707" pitchFamily="18" charset="2"/>
              <a:buChar char=""/>
            </a:pPr>
            <a:r>
              <a:rPr lang="sv-SE" sz="2200" i="0">
                <a:solidFill>
                  <a:srgbClr val="00293A"/>
                </a:solidFill>
                <a:effectLst/>
                <a:latin typeface="Segoe UI" panose="020B0502040204020203" pitchFamily="34" charset="0"/>
                <a:cs typeface="Segoe UI" panose="020B0502040204020203" pitchFamily="34" charset="0"/>
              </a:rPr>
              <a:t>Efforts</a:t>
            </a:r>
          </a:p>
          <a:p>
            <a:pPr marL="342900" indent="-342900">
              <a:lnSpc>
                <a:spcPct val="250000"/>
              </a:lnSpc>
              <a:buSzPct val="100000"/>
              <a:buFont typeface="Wingdings 2" panose="05020102010507070707" pitchFamily="18" charset="2"/>
              <a:buChar char=""/>
            </a:pPr>
            <a:r>
              <a:rPr lang="sv-SE" sz="2200" i="0">
                <a:solidFill>
                  <a:srgbClr val="00293A"/>
                </a:solidFill>
                <a:effectLst/>
                <a:latin typeface="Segoe UI" panose="020B0502040204020203" pitchFamily="34" charset="0"/>
                <a:cs typeface="Segoe UI" panose="020B0502040204020203" pitchFamily="34" charset="0"/>
              </a:rPr>
              <a:t>Decisions</a:t>
            </a:r>
          </a:p>
          <a:p>
            <a:pPr marL="342900" indent="-342900">
              <a:lnSpc>
                <a:spcPct val="250000"/>
              </a:lnSpc>
              <a:buSzPct val="100000"/>
              <a:buFont typeface="Wingdings 2" panose="05020102010507070707" pitchFamily="18" charset="2"/>
              <a:buChar char=""/>
            </a:pPr>
            <a:r>
              <a:rPr lang="sv-SE" sz="2200" i="0">
                <a:solidFill>
                  <a:srgbClr val="00293A"/>
                </a:solidFill>
                <a:effectLst/>
                <a:latin typeface="Segoe UI" panose="020B0502040204020203" pitchFamily="34" charset="0"/>
                <a:cs typeface="Segoe UI" panose="020B0502040204020203" pitchFamily="34" charset="0"/>
              </a:rPr>
              <a:t>Emotions</a:t>
            </a:r>
          </a:p>
          <a:p>
            <a:pPr marL="342900" indent="-342900">
              <a:lnSpc>
                <a:spcPct val="250000"/>
              </a:lnSpc>
              <a:buSzPct val="100000"/>
              <a:buFont typeface="Wingdings 2" panose="05020102010507070707" pitchFamily="18" charset="2"/>
              <a:buChar char=""/>
            </a:pPr>
            <a:r>
              <a:rPr lang="sv-SE" sz="2200" i="0">
                <a:solidFill>
                  <a:srgbClr val="00293A"/>
                </a:solidFill>
                <a:effectLst/>
                <a:latin typeface="Segoe UI" panose="020B0502040204020203" pitchFamily="34" charset="0"/>
                <a:cs typeface="Segoe UI" panose="020B0502040204020203" pitchFamily="34" charset="0"/>
              </a:rPr>
              <a:t>Behaviors</a:t>
            </a:r>
            <a:endParaRPr lang="en-US" sz="2200" i="0" dirty="0">
              <a:solidFill>
                <a:srgbClr val="00293A"/>
              </a:solidFill>
              <a:effectLst/>
              <a:latin typeface="Segoe UI" panose="020B0502040204020203" pitchFamily="34" charset="0"/>
              <a:cs typeface="Segoe UI" panose="020B0502040204020203" pitchFamily="34" charset="0"/>
            </a:endParaRPr>
          </a:p>
        </p:txBody>
      </p:sp>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6</a:t>
            </a:fld>
            <a:endParaRPr lang="en-US" dirty="0"/>
          </a:p>
        </p:txBody>
      </p:sp>
    </p:spTree>
    <p:extLst>
      <p:ext uri="{BB962C8B-B14F-4D97-AF65-F5344CB8AC3E}">
        <p14:creationId xmlns:p14="http://schemas.microsoft.com/office/powerpoint/2010/main" val="257332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F481C-4FDA-4D03-AE6D-A4C7F0DEC513}"/>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CE3566C-2942-11C3-E8D4-F812E127786F}"/>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Goals: Types</a:t>
            </a:r>
          </a:p>
        </p:txBody>
      </p:sp>
      <p:pic>
        <p:nvPicPr>
          <p:cNvPr id="3" name="Picture 2" descr="Goals follow a tiered structure, starting with process goals as the foundation, which support the development of performance goals and ultimately lead to outcome goals.">
            <a:extLst>
              <a:ext uri="{FF2B5EF4-FFF2-40B4-BE49-F238E27FC236}">
                <a16:creationId xmlns:a16="http://schemas.microsoft.com/office/drawing/2014/main" id="{09F9AD59-8CB0-2DB9-5893-1EE808F829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5223"/>
            <a:ext cx="11338560" cy="4337569"/>
          </a:xfrm>
          <a:prstGeom prst="rect">
            <a:avLst/>
          </a:prstGeom>
        </p:spPr>
      </p:pic>
      <p:sp>
        <p:nvSpPr>
          <p:cNvPr id="2" name="Footer Placeholder 1">
            <a:extLst>
              <a:ext uri="{FF2B5EF4-FFF2-40B4-BE49-F238E27FC236}">
                <a16:creationId xmlns:a16="http://schemas.microsoft.com/office/drawing/2014/main" id="{69A30505-BD8E-D92C-9A75-F43A094A9A6D}"/>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6FB6B94B-033A-DF53-C6C2-0921940AEC52}"/>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7</a:t>
            </a:fld>
            <a:endParaRPr lang="en-US" dirty="0"/>
          </a:p>
        </p:txBody>
      </p:sp>
    </p:spTree>
    <p:extLst>
      <p:ext uri="{BB962C8B-B14F-4D97-AF65-F5344CB8AC3E}">
        <p14:creationId xmlns:p14="http://schemas.microsoft.com/office/powerpoint/2010/main" val="239440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D900-3334-E57B-B7B6-9E19C5D92215}"/>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9842EE0-62FA-346D-A592-FD45027BB14C}"/>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Goals: SMART</a:t>
            </a:r>
          </a:p>
        </p:txBody>
      </p:sp>
      <p:pic>
        <p:nvPicPr>
          <p:cNvPr id="11" name="Picture 10" descr="Goals should follow the SMART framework: Specific, Measurable, Attainable, Relevant, and Timely.">
            <a:extLst>
              <a:ext uri="{FF2B5EF4-FFF2-40B4-BE49-F238E27FC236}">
                <a16:creationId xmlns:a16="http://schemas.microsoft.com/office/drawing/2014/main" id="{A8237605-8679-89CA-E468-A50FA5821C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1" y="1705223"/>
            <a:ext cx="11338557" cy="4337569"/>
          </a:xfrm>
          <a:prstGeom prst="rect">
            <a:avLst/>
          </a:prstGeom>
        </p:spPr>
      </p:pic>
      <p:sp>
        <p:nvSpPr>
          <p:cNvPr id="2" name="Footer Placeholder 1">
            <a:extLst>
              <a:ext uri="{FF2B5EF4-FFF2-40B4-BE49-F238E27FC236}">
                <a16:creationId xmlns:a16="http://schemas.microsoft.com/office/drawing/2014/main" id="{094A3B22-459E-517B-5472-4A8E0523668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C089AAF-41BF-F062-49E0-0430DEAF8132}"/>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8</a:t>
            </a:fld>
            <a:endParaRPr lang="en-US" dirty="0"/>
          </a:p>
        </p:txBody>
      </p:sp>
    </p:spTree>
    <p:extLst>
      <p:ext uri="{BB962C8B-B14F-4D97-AF65-F5344CB8AC3E}">
        <p14:creationId xmlns:p14="http://schemas.microsoft.com/office/powerpoint/2010/main" val="176391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D6804-A5D4-44F3-E51D-9998AE709C39}"/>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C2CFEC98-EF88-0B08-4CD9-097266327A20}"/>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Goals: Barriers</a:t>
            </a:r>
          </a:p>
        </p:txBody>
      </p:sp>
      <p:sp>
        <p:nvSpPr>
          <p:cNvPr id="6" name="Text Placeholder 8">
            <a:extLst>
              <a:ext uri="{FF2B5EF4-FFF2-40B4-BE49-F238E27FC236}">
                <a16:creationId xmlns:a16="http://schemas.microsoft.com/office/drawing/2014/main" id="{922087D4-00FA-6165-AFA7-A7CA5753BB02}"/>
              </a:ext>
            </a:extLst>
          </p:cNvPr>
          <p:cNvSpPr txBox="1">
            <a:spLocks/>
          </p:cNvSpPr>
          <p:nvPr/>
        </p:nvSpPr>
        <p:spPr>
          <a:xfrm>
            <a:off x="2240280" y="640080"/>
            <a:ext cx="7543800" cy="704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0" i="0" dirty="0">
                <a:latin typeface="+mn-lt"/>
              </a:rPr>
              <a:t>What are some difficulties that we may run into when setting or working on our goals?</a:t>
            </a:r>
            <a:endParaRPr lang="en-US" sz="2000" dirty="0"/>
          </a:p>
        </p:txBody>
      </p:sp>
      <p:pic>
        <p:nvPicPr>
          <p:cNvPr id="3" name="Picture 2">
            <a:extLst>
              <a:ext uri="{FF2B5EF4-FFF2-40B4-BE49-F238E27FC236}">
                <a16:creationId xmlns:a16="http://schemas.microsoft.com/office/drawing/2014/main" id="{DA9D6CAC-C49B-F991-70ED-923C366BAF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753" t="1410" r="676" b="2112"/>
          <a:stretch>
            <a:fillRect/>
          </a:stretch>
        </p:blipFill>
        <p:spPr>
          <a:xfrm>
            <a:off x="512064" y="1767840"/>
            <a:ext cx="11176728" cy="4181856"/>
          </a:xfrm>
          <a:prstGeom prst="rect">
            <a:avLst/>
          </a:prstGeom>
          <a:ln w="38100">
            <a:solidFill>
              <a:srgbClr val="E8B00F"/>
            </a:solidFill>
          </a:ln>
        </p:spPr>
      </p:pic>
      <p:sp>
        <p:nvSpPr>
          <p:cNvPr id="2" name="Footer Placeholder 1">
            <a:extLst>
              <a:ext uri="{FF2B5EF4-FFF2-40B4-BE49-F238E27FC236}">
                <a16:creationId xmlns:a16="http://schemas.microsoft.com/office/drawing/2014/main" id="{CFDFA6D9-57BB-6623-D157-278BCE85E08C}"/>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5F2A409B-E9E6-47F8-444A-0BE88E88E9BA}"/>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9</a:t>
            </a:fld>
            <a:endParaRPr lang="en-US" dirty="0"/>
          </a:p>
        </p:txBody>
      </p:sp>
    </p:spTree>
    <p:extLst>
      <p:ext uri="{BB962C8B-B14F-4D97-AF65-F5344CB8AC3E}">
        <p14:creationId xmlns:p14="http://schemas.microsoft.com/office/powerpoint/2010/main" val="2376352813"/>
      </p:ext>
    </p:extLst>
  </p:cSld>
  <p:clrMapOvr>
    <a:masterClrMapping/>
  </p:clrMapOvr>
</p:sld>
</file>

<file path=ppt/theme/theme1.xml><?xml version="1.0" encoding="utf-8"?>
<a:theme xmlns:a="http://schemas.openxmlformats.org/drawingml/2006/main" name="Office Theme">
  <a:themeElements>
    <a:clrScheme name="Custom 3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2dfc74-e0b5-4daa-9ee7-4ba3e36fc587">
      <Terms xmlns="http://schemas.microsoft.com/office/infopath/2007/PartnerControls"/>
    </lcf76f155ced4ddcb4097134ff3c332f>
    <TaxCatchAll xmlns="e900ce5a-78c9-4fc5-aa48-93cd2d8e143a" xsi:nil="true"/>
    <COEReview xmlns="532dfc74-e0b5-4daa-9ee7-4ba3e36fc5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938045327E6D41B9450E43D6527BFF" ma:contentTypeVersion="19" ma:contentTypeDescription="Create a new document." ma:contentTypeScope="" ma:versionID="aec57b88a7b49a9193620cf8c004400d">
  <xsd:schema xmlns:xsd="http://www.w3.org/2001/XMLSchema" xmlns:xs="http://www.w3.org/2001/XMLSchema" xmlns:p="http://schemas.microsoft.com/office/2006/metadata/properties" xmlns:ns2="532dfc74-e0b5-4daa-9ee7-4ba3e36fc587" xmlns:ns3="e900ce5a-78c9-4fc5-aa48-93cd2d8e143a" targetNamespace="http://schemas.microsoft.com/office/2006/metadata/properties" ma:root="true" ma:fieldsID="e6af066ee0944630f9a2b6933a484219" ns2:_="" ns3:_="">
    <xsd:import namespace="532dfc74-e0b5-4daa-9ee7-4ba3e36fc587"/>
    <xsd:import namespace="e900ce5a-78c9-4fc5-aa48-93cd2d8e14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COE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dfc74-e0b5-4daa-9ee7-4ba3e36fc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COEReview" ma:index="23" nillable="true" ma:displayName="COE Review " ma:format="Dropdown" ma:internalName="COEReview">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00ce5a-78c9-4fc5-aa48-93cd2d8e14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3cf6a0f-a6d4-4456-8b04-d73015f46d8c}" ma:internalName="TaxCatchAll" ma:showField="CatchAllData" ma:web="e900ce5a-78c9-4fc5-aa48-93cd2d8e1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047F6F-8A3F-4F0E-BC29-CD69EDFCC58C}">
  <ds:schemaRefs>
    <ds:schemaRef ds:uri="http://schemas.microsoft.com/sharepoint/v3/contenttype/forms"/>
  </ds:schemaRefs>
</ds:datastoreItem>
</file>

<file path=customXml/itemProps2.xml><?xml version="1.0" encoding="utf-8"?>
<ds:datastoreItem xmlns:ds="http://schemas.openxmlformats.org/officeDocument/2006/customXml" ds:itemID="{E234BA4C-97C1-4046-B647-F126DBFE9DE5}">
  <ds:schemaRefs>
    <ds:schemaRef ds:uri="http://www.w3.org/XML/1998/namespace"/>
    <ds:schemaRef ds:uri="http://purl.org/dc/elements/1.1/"/>
    <ds:schemaRef ds:uri="febc2fcf-f21a-4f9e-9743-ec92e20456b4"/>
    <ds:schemaRef ds:uri="http://schemas.microsoft.com/office/2006/documentManagement/types"/>
    <ds:schemaRef ds:uri="f5947f08-85db-4ee1-a9b9-13ee7128ed83"/>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79CF402-0779-4A21-A8DE-2EEC0DA2A1B7}"/>
</file>

<file path=docMetadata/LabelInfo.xml><?xml version="1.0" encoding="utf-8"?>
<clbl:labelList xmlns:clbl="http://schemas.microsoft.com/office/2020/mipLabelMetadata">
  <clbl:label id="{3de9faa6-9fe1-49b3-9a08-227a296b54a6}" enabled="1" method="Privileged" siteId="{66d73691-ea97-48b1-95d5-e94f0a46b878}" removed="0"/>
  <clbl:label id="{e3333e00-c877-4b87-b6ad-45e942de1750}" enabled="0" method="" siteId="{e3333e00-c877-4b87-b6ad-45e942de1750}" removed="1"/>
</clbl:labelList>
</file>

<file path=docProps/app.xml><?xml version="1.0" encoding="utf-8"?>
<Properties xmlns="http://schemas.openxmlformats.org/officeDocument/2006/extended-properties" xmlns:vt="http://schemas.openxmlformats.org/officeDocument/2006/docPropsVTypes">
  <Template/>
  <TotalTime>373</TotalTime>
  <Words>1829</Words>
  <Application>Microsoft Office PowerPoint</Application>
  <PresentationFormat>Widescreen</PresentationFormat>
  <Paragraphs>234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Welcome</vt:lpstr>
      <vt:lpstr>Introduction</vt:lpstr>
      <vt:lpstr>Learning Objective</vt:lpstr>
      <vt:lpstr>Self-Confidence</vt:lpstr>
      <vt:lpstr>Confident People</vt:lpstr>
      <vt:lpstr>Goals</vt:lpstr>
      <vt:lpstr>Goals: Types</vt:lpstr>
      <vt:lpstr>Goals: SMART</vt:lpstr>
      <vt:lpstr>Goals: Barriers</vt:lpstr>
      <vt:lpstr>Goals: Warrior Mindset</vt:lpstr>
      <vt:lpstr>Call to Action</vt:lpstr>
      <vt:lpstr>Warrior Toughness QR Code</vt:lpstr>
      <vt:lpstr>References</vt:lpstr>
      <vt:lpstr>Glossary</vt:lpstr>
    </vt:vector>
  </TitlesOfParts>
  <Company>OPNAV N17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Setting</dc:title>
  <dc:creator/>
  <cp:lastModifiedBy>DiGangi, Holly [USA]</cp:lastModifiedBy>
  <cp:revision>24</cp:revision>
  <dcterms:created xsi:type="dcterms:W3CDTF">2024-12-04T17:45:42Z</dcterms:created>
  <dcterms:modified xsi:type="dcterms:W3CDTF">2026-04-16T15:13:02Z</dcterms:modified>
  <cp:category>Warrior Toughness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0x010100F9938045327E6D41B9450E43D6527BFF</vt:lpwstr>
  </property>
  <property fmtid="{D5CDD505-2E9C-101B-9397-08002B2CF9AE}" pid="3" name="MediaServiceImageTags">
    <vt:lpwstr/>
  </property>
</Properties>
</file>